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5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Ibratbek" initials="I" lastIdx="1" clrIdx="0">
    <p:extLst>
      <p:ext uri="{19B8F6BF-5375-455C-9EA6-DF929625EA0E}">
        <p15:presenceInfo xmlns:p15="http://schemas.microsoft.com/office/powerpoint/2012/main" userId="d9bf37900f3d902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DA2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61CBE81-E5D3-4D0B-B84E-6BE9DF9D0B80}" v="11" dt="2021-02-15T19:21:43.79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0878" autoAdjust="0"/>
    <p:restoredTop sz="94660"/>
  </p:normalViewPr>
  <p:slideViewPr>
    <p:cSldViewPr snapToGrid="0">
      <p:cViewPr varScale="1">
        <p:scale>
          <a:sx n="54" d="100"/>
          <a:sy n="54" d="100"/>
        </p:scale>
        <p:origin x="278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commentAuthors" Target="commentAuthors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84E0CD7-1781-4AAB-8E54-9F230293C9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51EB22C2-49C3-4B7E-A9EF-AD77D53A7A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EEDB698-AA2E-4608-8AF5-BAB2DD3660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71AB3-D1A1-4091-8FB1-D1CBFEFBCD65}" type="datetimeFigureOut">
              <a:rPr lang="ru-RU" smtClean="0"/>
              <a:t>04.08.2021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8F5F642-FEE2-4120-9BB0-C45A13ED2B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E1A92BE-7F7B-4772-AB1E-6EB63A24A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FAA66-2DA2-4163-B109-4528B05E6A7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798969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694F57D-EC75-4265-8527-D4BF5918AA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08CD80E0-A225-41E7-93FD-2DEEE73F08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DBA8D15-05AE-413B-A2DA-D52C8A01B4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71AB3-D1A1-4091-8FB1-D1CBFEFBCD65}" type="datetimeFigureOut">
              <a:rPr lang="ru-RU" smtClean="0"/>
              <a:t>04.08.2021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C88A126-CA07-42EC-A246-37EB3D8FDA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811606F-854B-4609-8030-18A464E4F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FAA66-2DA2-4163-B109-4528B05E6A7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24378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4D0B5445-6F30-4DB3-8887-561897AE8D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EA7B478F-D69A-4F5D-9447-2BCE7498C6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24C097C-94B5-46FB-8EB9-0FB9D11DFA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71AB3-D1A1-4091-8FB1-D1CBFEFBCD65}" type="datetimeFigureOut">
              <a:rPr lang="ru-RU" smtClean="0"/>
              <a:t>04.08.2021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40402CB-FE1F-42E7-86C4-A7998F8F5F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645AF90-04B2-4C1A-863E-99BD31CD7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FAA66-2DA2-4163-B109-4528B05E6A7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285450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826E25B-690A-47B7-B3E4-7A94A7DB01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FB06798-8EB6-4D58-8F05-FBF09DA401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CB0BA20-E78A-4E4C-A2E3-7D56C29273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71AB3-D1A1-4091-8FB1-D1CBFEFBCD65}" type="datetimeFigureOut">
              <a:rPr lang="ru-RU" smtClean="0"/>
              <a:t>04.08.2021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CD84A9A-919D-4BA8-8289-63E9DE8548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4BB9DDC-09BF-4BAA-8BB5-2444DA77A3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FAA66-2DA2-4163-B109-4528B05E6A7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377322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8F9DB6F-A561-420E-A651-8DFD1E381C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9F2CC37-9046-41B0-81D5-D40BC4BEBD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B3B2651-5AE0-481D-BB96-961C83D7F9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71AB3-D1A1-4091-8FB1-D1CBFEFBCD65}" type="datetimeFigureOut">
              <a:rPr lang="ru-RU" smtClean="0"/>
              <a:t>04.08.2021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01B5A7E-6EAC-4BC4-B0A7-53533F5328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B725C8B-536B-430E-ACE7-DCC921E85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FAA66-2DA2-4163-B109-4528B05E6A7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183768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3DD62D8-97F5-4FFC-9E55-A4CAC6935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3AB108F-03BA-468F-80E2-43DD9B0F6D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F466876E-1DC5-4490-AA04-6E822BF28B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D0F7022-0F56-4FC9-B2B5-035C7A7EF5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71AB3-D1A1-4091-8FB1-D1CBFEFBCD65}" type="datetimeFigureOut">
              <a:rPr lang="ru-RU" smtClean="0"/>
              <a:t>04.08.2021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A861A3D-A8CA-4303-8A2D-9E6E2F42F1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D9B9E3C-385E-4E61-9D9A-EBB1884AAE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FAA66-2DA2-4163-B109-4528B05E6A7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460123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3298421-77F7-4C22-863B-CB709AA45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6FA67A4-979A-4F2B-A0ED-9F05A8E852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877E2F99-70BE-4211-A594-C75291ABD0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2140C2DD-7CA4-4AC6-A486-513CED86AA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4D62ECE8-F180-4BC9-9E5E-F5914AEEDA4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E945FC41-C24F-4C70-95D2-6A91B1D2B3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71AB3-D1A1-4091-8FB1-D1CBFEFBCD65}" type="datetimeFigureOut">
              <a:rPr lang="ru-RU" smtClean="0"/>
              <a:t>04.08.2021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30387231-A144-45CF-BC09-4AEC000139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C98D0D60-B172-4118-9992-1B7621DB3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FAA66-2DA2-4163-B109-4528B05E6A7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800674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1091AD3-F6C4-47F4-9AE0-C4C1E824D4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DDCE60A3-1136-4835-BF75-88D8C6670C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71AB3-D1A1-4091-8FB1-D1CBFEFBCD65}" type="datetimeFigureOut">
              <a:rPr lang="ru-RU" smtClean="0"/>
              <a:t>04.08.2021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E22E20E9-42E5-476A-8B43-275B83BB20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6CDE503A-5583-45F2-8356-D4A681C5A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FAA66-2DA2-4163-B109-4528B05E6A7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659950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256EC097-EB85-458E-90B7-C5D941DA0B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71AB3-D1A1-4091-8FB1-D1CBFEFBCD65}" type="datetimeFigureOut">
              <a:rPr lang="ru-RU" smtClean="0"/>
              <a:t>04.08.2021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97BE9875-02AE-4EA1-B5E1-82B640DA2A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9F800F7-66E4-4C94-AF3D-F9B0E7ED67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FAA66-2DA2-4163-B109-4528B05E6A7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539170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803698-F1AE-4812-B84C-5C9E44DB80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20B7C28-DA97-4886-A57B-E6E7472D22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317E262-E80C-4AAE-A8CF-C294FE8219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BBF9445-CD5E-40DA-9BA9-B167A6FC49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71AB3-D1A1-4091-8FB1-D1CBFEFBCD65}" type="datetimeFigureOut">
              <a:rPr lang="ru-RU" smtClean="0"/>
              <a:t>04.08.2021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7861728-4AC4-4A1E-8CFA-226E90805C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1DA7D38-23A4-4438-8EE3-06AADF49D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FAA66-2DA2-4163-B109-4528B05E6A7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732720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82E75C8-1D2A-47D6-84CC-168076A980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66FE6EB6-2736-43E6-8224-986CD8FAF94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01C6C6D-D3F9-4274-8493-781C221BA3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BA45500-6375-475A-9B1A-FC5D139402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71AB3-D1A1-4091-8FB1-D1CBFEFBCD65}" type="datetimeFigureOut">
              <a:rPr lang="ru-RU" smtClean="0"/>
              <a:t>04.08.2021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032D896-3B38-44C0-BB4B-2F35A6575A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883E239-13F8-4D6F-9C53-ABB07EFAB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FAA66-2DA2-4163-B109-4528B05E6A7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380267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6FBDCA5-3E3A-4B58-93CF-E83C992672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AC714DF-7BD3-4595-B7CC-E44A7A190D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D5CC242-27CE-442F-A253-3A5148BDAB9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A71AB3-D1A1-4091-8FB1-D1CBFEFBCD65}" type="datetimeFigureOut">
              <a:rPr lang="ru-RU" smtClean="0"/>
              <a:t>04.08.2021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F691639-5A04-4AF8-9802-C59598B6C8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57556DF-B73A-4530-8662-B94946A53E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0FAA66-2DA2-4163-B109-4528B05E6A7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979036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sv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svg"/><Relationship Id="rId5" Type="http://schemas.openxmlformats.org/officeDocument/2006/relationships/image" Target="../media/image44.png"/><Relationship Id="rId10" Type="http://schemas.openxmlformats.org/officeDocument/2006/relationships/image" Target="../media/image49.svg"/><Relationship Id="rId4" Type="http://schemas.openxmlformats.org/officeDocument/2006/relationships/image" Target="../media/image43.svg"/><Relationship Id="rId9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7.svg"/><Relationship Id="rId7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14.svg"/><Relationship Id="rId7" Type="http://schemas.openxmlformats.org/officeDocument/2006/relationships/image" Target="../media/image1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9.svg"/><Relationship Id="rId7" Type="http://schemas.openxmlformats.org/officeDocument/2006/relationships/image" Target="../media/image23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svg"/><Relationship Id="rId10" Type="http://schemas.openxmlformats.org/officeDocument/2006/relationships/image" Target="../media/image25.png"/><Relationship Id="rId4" Type="http://schemas.openxmlformats.org/officeDocument/2006/relationships/image" Target="../media/image20.png"/><Relationship Id="rId9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svg"/><Relationship Id="rId7" Type="http://schemas.openxmlformats.org/officeDocument/2006/relationships/image" Target="../media/image31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svg"/><Relationship Id="rId10" Type="http://schemas.openxmlformats.org/officeDocument/2006/relationships/image" Target="../media/image5.png"/><Relationship Id="rId4" Type="http://schemas.openxmlformats.org/officeDocument/2006/relationships/image" Target="../media/image28.png"/><Relationship Id="rId9" Type="http://schemas.openxmlformats.org/officeDocument/2006/relationships/image" Target="../media/image33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fif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4" Type="http://schemas.openxmlformats.org/officeDocument/2006/relationships/image" Target="../media/image37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241071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297CE94-8384-40A6-A545-D1D77ACAC0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4547" y="2545404"/>
            <a:ext cx="4269660" cy="1525169"/>
          </a:xfrm>
          <a:prstGeom prst="rect">
            <a:avLst/>
          </a:prstGeom>
        </p:spPr>
      </p:pic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B17ADD18-B95C-43F8-A2B5-E641B207F1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105150" cy="1325563"/>
          </a:xfrm>
        </p:spPr>
        <p:txBody>
          <a:bodyPr/>
          <a:lstStyle/>
          <a:p>
            <a:r>
              <a:rPr lang="ru-RU" b="1" dirty="0">
                <a:solidFill>
                  <a:schemeClr val="accent1">
                    <a:lumMod val="75000"/>
                  </a:schemeClr>
                </a:solidFill>
                <a:latin typeface="Bahnschrift" panose="020B0502040204020203" pitchFamily="34" charset="0"/>
              </a:rPr>
              <a:t>КОНТАКТЫ</a:t>
            </a:r>
          </a:p>
        </p:txBody>
      </p:sp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7CD0DD13-BDD0-49EF-A095-0938068D1CC3}"/>
              </a:ext>
            </a:extLst>
          </p:cNvPr>
          <p:cNvGrpSpPr/>
          <p:nvPr/>
        </p:nvGrpSpPr>
        <p:grpSpPr>
          <a:xfrm>
            <a:off x="838200" y="1923127"/>
            <a:ext cx="4157423" cy="2554545"/>
            <a:chOff x="725182" y="2519630"/>
            <a:chExt cx="4157423" cy="2554545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DA818EF-8776-4897-80B2-0C5332CD506C}"/>
                </a:ext>
              </a:extLst>
            </p:cNvPr>
            <p:cNvSpPr txBox="1"/>
            <p:nvPr/>
          </p:nvSpPr>
          <p:spPr>
            <a:xfrm>
              <a:off x="1011645" y="2519630"/>
              <a:ext cx="3870960" cy="25545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ru-RU" sz="2000" dirty="0"/>
            </a:p>
            <a:p>
              <a:r>
                <a:rPr lang="ru-RU" sz="2000" dirty="0"/>
                <a:t>+998 71 200-06-10</a:t>
              </a:r>
            </a:p>
            <a:p>
              <a:endParaRPr lang="ru-RU" sz="2000" dirty="0"/>
            </a:p>
            <a:p>
              <a:r>
                <a:rPr lang="ru-RU" sz="2000" dirty="0"/>
                <a:t>dc@napa.uz</a:t>
              </a:r>
            </a:p>
            <a:p>
              <a:endParaRPr lang="ru-RU" sz="2000" dirty="0"/>
            </a:p>
            <a:p>
              <a:r>
                <a:rPr lang="ru-RU" sz="2000" dirty="0"/>
                <a:t>dc.napa.uz</a:t>
              </a:r>
            </a:p>
            <a:p>
              <a:endParaRPr lang="ru-RU" sz="2000" dirty="0"/>
            </a:p>
            <a:p>
              <a:r>
                <a:rPr lang="ru-RU" sz="2000" dirty="0"/>
                <a:t>г. Ташкент, ул. Университетская, 4</a:t>
              </a:r>
            </a:p>
          </p:txBody>
        </p:sp>
        <p:pic>
          <p:nvPicPr>
            <p:cNvPr id="13" name="Рисунок 12">
              <a:extLst>
                <a:ext uri="{FF2B5EF4-FFF2-40B4-BE49-F238E27FC236}">
                  <a16:creationId xmlns:a16="http://schemas.microsoft.com/office/drawing/2014/main" id="{0B91996D-B3B6-4C97-B759-C416CBA11B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38512" y="2911635"/>
              <a:ext cx="230272" cy="230272"/>
            </a:xfrm>
            <a:prstGeom prst="rect">
              <a:avLst/>
            </a:prstGeom>
          </p:spPr>
        </p:pic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D9773585-A567-4F87-9D54-64E14E6B852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38512" y="4135675"/>
              <a:ext cx="230271" cy="230271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E5D9921A-6DA2-4C95-8B42-B4AB309E034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25182" y="3523768"/>
              <a:ext cx="230271" cy="230271"/>
            </a:xfrm>
            <a:prstGeom prst="rect">
              <a:avLst/>
            </a:prstGeom>
          </p:spPr>
        </p:pic>
        <p:pic>
          <p:nvPicPr>
            <p:cNvPr id="16" name="Рисунок 15">
              <a:extLst>
                <a:ext uri="{FF2B5EF4-FFF2-40B4-BE49-F238E27FC236}">
                  <a16:creationId xmlns:a16="http://schemas.microsoft.com/office/drawing/2014/main" id="{CDBDC05D-A715-46BE-B71A-32D2A49E8DA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38512" y="4747582"/>
              <a:ext cx="230271" cy="230271"/>
            </a:xfrm>
            <a:prstGeom prst="rect">
              <a:avLst/>
            </a:prstGeom>
          </p:spPr>
        </p:pic>
      </p:grp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34E8D801-CC8C-472E-8154-950C0955187C}"/>
              </a:ext>
            </a:extLst>
          </p:cNvPr>
          <p:cNvGrpSpPr/>
          <p:nvPr/>
        </p:nvGrpSpPr>
        <p:grpSpPr>
          <a:xfrm>
            <a:off x="5568778" y="5380941"/>
            <a:ext cx="5937364" cy="2488587"/>
            <a:chOff x="443327" y="5320784"/>
            <a:chExt cx="5937364" cy="2488587"/>
          </a:xfrm>
        </p:grpSpPr>
        <p:sp>
          <p:nvSpPr>
            <p:cNvPr id="18" name="Прямоугольник: скругленные углы 17">
              <a:extLst>
                <a:ext uri="{FF2B5EF4-FFF2-40B4-BE49-F238E27FC236}">
                  <a16:creationId xmlns:a16="http://schemas.microsoft.com/office/drawing/2014/main" id="{5312D78B-6932-49A2-A108-E41E36BB4BBB}"/>
                </a:ext>
              </a:extLst>
            </p:cNvPr>
            <p:cNvSpPr>
              <a:spLocks/>
            </p:cNvSpPr>
            <p:nvPr/>
          </p:nvSpPr>
          <p:spPr>
            <a:xfrm rot="3388904">
              <a:off x="431040" y="5534694"/>
              <a:ext cx="2286964" cy="2262389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9" name="Прямоугольник: скругленные углы 18">
              <a:extLst>
                <a:ext uri="{FF2B5EF4-FFF2-40B4-BE49-F238E27FC236}">
                  <a16:creationId xmlns:a16="http://schemas.microsoft.com/office/drawing/2014/main" id="{851D1C36-C384-40F9-BFC3-CF6DC9703CFC}"/>
                </a:ext>
              </a:extLst>
            </p:cNvPr>
            <p:cNvSpPr>
              <a:spLocks/>
            </p:cNvSpPr>
            <p:nvPr/>
          </p:nvSpPr>
          <p:spPr>
            <a:xfrm rot="3445099">
              <a:off x="2713982" y="5321013"/>
              <a:ext cx="1201084" cy="120062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Прямоугольник: скругленные углы 19">
              <a:extLst>
                <a:ext uri="{FF2B5EF4-FFF2-40B4-BE49-F238E27FC236}">
                  <a16:creationId xmlns:a16="http://schemas.microsoft.com/office/drawing/2014/main" id="{B24E4A3E-00D3-4D8A-83C8-715FE9F81B1A}"/>
                </a:ext>
              </a:extLst>
            </p:cNvPr>
            <p:cNvSpPr>
              <a:spLocks/>
            </p:cNvSpPr>
            <p:nvPr/>
          </p:nvSpPr>
          <p:spPr>
            <a:xfrm rot="3156414">
              <a:off x="4365686" y="5554540"/>
              <a:ext cx="1985434" cy="2044577"/>
            </a:xfrm>
            <a:prstGeom prst="roundRect">
              <a:avLst/>
            </a:prstGeom>
            <a:solidFill>
              <a:schemeClr val="accent1">
                <a:alpha val="68000"/>
              </a:schemeClr>
            </a:solidFill>
            <a:ln>
              <a:noFill/>
            </a:ln>
            <a:effectLst>
              <a:outerShdw blurRad="50800" dist="50800" dir="5400000" algn="ctr" rotWithShape="0">
                <a:srgbClr val="000000">
                  <a:alpha val="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42404886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7" name="Группа 1036">
            <a:extLst>
              <a:ext uri="{FF2B5EF4-FFF2-40B4-BE49-F238E27FC236}">
                <a16:creationId xmlns:a16="http://schemas.microsoft.com/office/drawing/2014/main" id="{833CE469-AA27-454B-9132-AA63F355270F}"/>
              </a:ext>
            </a:extLst>
          </p:cNvPr>
          <p:cNvGrpSpPr/>
          <p:nvPr/>
        </p:nvGrpSpPr>
        <p:grpSpPr>
          <a:xfrm>
            <a:off x="10281797" y="-228483"/>
            <a:ext cx="2126557" cy="2025339"/>
            <a:chOff x="10394311" y="-239565"/>
            <a:chExt cx="1779165" cy="1657350"/>
          </a:xfrm>
        </p:grpSpPr>
        <p:sp>
          <p:nvSpPr>
            <p:cNvPr id="77" name="Прямоугольник: скругленные углы 76">
              <a:extLst>
                <a:ext uri="{FF2B5EF4-FFF2-40B4-BE49-F238E27FC236}">
                  <a16:creationId xmlns:a16="http://schemas.microsoft.com/office/drawing/2014/main" id="{DC66DDD2-1BB4-40C0-AFF9-349E717A659B}"/>
                </a:ext>
              </a:extLst>
            </p:cNvPr>
            <p:cNvSpPr>
              <a:spLocks/>
            </p:cNvSpPr>
            <p:nvPr/>
          </p:nvSpPr>
          <p:spPr>
            <a:xfrm rot="4032935">
              <a:off x="10455219" y="-300473"/>
              <a:ext cx="1657350" cy="1779165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pic>
          <p:nvPicPr>
            <p:cNvPr id="1034" name="Рисунок 1033">
              <a:extLst>
                <a:ext uri="{FF2B5EF4-FFF2-40B4-BE49-F238E27FC236}">
                  <a16:creationId xmlns:a16="http://schemas.microsoft.com/office/drawing/2014/main" id="{35F5CA68-CE1C-4B28-A2E9-FF53436C2E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3934586">
              <a:off x="10757034" y="145130"/>
              <a:ext cx="1154924" cy="1154924"/>
            </a:xfrm>
            <a:prstGeom prst="rect">
              <a:avLst/>
            </a:prstGeom>
          </p:spPr>
        </p:pic>
      </p:grpSp>
      <p:grpSp>
        <p:nvGrpSpPr>
          <p:cNvPr id="1036" name="Группа 1035">
            <a:extLst>
              <a:ext uri="{FF2B5EF4-FFF2-40B4-BE49-F238E27FC236}">
                <a16:creationId xmlns:a16="http://schemas.microsoft.com/office/drawing/2014/main" id="{ADF0A005-7B62-49F8-B18A-B4F0B9D0406C}"/>
              </a:ext>
            </a:extLst>
          </p:cNvPr>
          <p:cNvGrpSpPr/>
          <p:nvPr/>
        </p:nvGrpSpPr>
        <p:grpSpPr>
          <a:xfrm>
            <a:off x="9254721" y="3393116"/>
            <a:ext cx="2125840" cy="1944122"/>
            <a:chOff x="9547825" y="3257496"/>
            <a:chExt cx="1779165" cy="1657350"/>
          </a:xfrm>
        </p:grpSpPr>
        <p:sp>
          <p:nvSpPr>
            <p:cNvPr id="70" name="Прямоугольник: скругленные углы 69">
              <a:extLst>
                <a:ext uri="{FF2B5EF4-FFF2-40B4-BE49-F238E27FC236}">
                  <a16:creationId xmlns:a16="http://schemas.microsoft.com/office/drawing/2014/main" id="{EE48A2CA-0E31-4B5D-A1E7-C71FDC829745}"/>
                </a:ext>
              </a:extLst>
            </p:cNvPr>
            <p:cNvSpPr>
              <a:spLocks/>
            </p:cNvSpPr>
            <p:nvPr/>
          </p:nvSpPr>
          <p:spPr>
            <a:xfrm rot="3994034">
              <a:off x="9608733" y="3196588"/>
              <a:ext cx="1657350" cy="1779165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1032" name="Рисунок 1031">
              <a:extLst>
                <a:ext uri="{FF2B5EF4-FFF2-40B4-BE49-F238E27FC236}">
                  <a16:creationId xmlns:a16="http://schemas.microsoft.com/office/drawing/2014/main" id="{944F9605-BDD4-48C3-AE10-473B98F03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940728">
              <a:off x="9801969" y="3629857"/>
              <a:ext cx="1377359" cy="1068463"/>
            </a:xfrm>
            <a:prstGeom prst="rect">
              <a:avLst/>
            </a:prstGeom>
            <a:effectLst>
              <a:outerShdw blurRad="393700" dist="50800" dir="5400000" algn="ctr" rotWithShape="0">
                <a:srgbClr val="000000">
                  <a:alpha val="27000"/>
                </a:srgbClr>
              </a:outerShdw>
            </a:effectLst>
          </p:spPr>
        </p:pic>
      </p:grpSp>
      <p:grpSp>
        <p:nvGrpSpPr>
          <p:cNvPr id="1035" name="Группа 1034">
            <a:extLst>
              <a:ext uri="{FF2B5EF4-FFF2-40B4-BE49-F238E27FC236}">
                <a16:creationId xmlns:a16="http://schemas.microsoft.com/office/drawing/2014/main" id="{C610DB17-E861-4171-AC08-55F66F861494}"/>
              </a:ext>
            </a:extLst>
          </p:cNvPr>
          <p:cNvGrpSpPr/>
          <p:nvPr/>
        </p:nvGrpSpPr>
        <p:grpSpPr>
          <a:xfrm>
            <a:off x="8320101" y="1379314"/>
            <a:ext cx="2216452" cy="2047427"/>
            <a:chOff x="8757387" y="1379315"/>
            <a:chExt cx="1779165" cy="1657350"/>
          </a:xfrm>
        </p:grpSpPr>
        <p:sp>
          <p:nvSpPr>
            <p:cNvPr id="69" name="Прямоугольник: скругленные углы 68">
              <a:extLst>
                <a:ext uri="{FF2B5EF4-FFF2-40B4-BE49-F238E27FC236}">
                  <a16:creationId xmlns:a16="http://schemas.microsoft.com/office/drawing/2014/main" id="{BA068AEC-F4F3-4D7A-B55B-47D75ACF62C8}"/>
                </a:ext>
              </a:extLst>
            </p:cNvPr>
            <p:cNvSpPr>
              <a:spLocks/>
            </p:cNvSpPr>
            <p:nvPr/>
          </p:nvSpPr>
          <p:spPr>
            <a:xfrm rot="4032935">
              <a:off x="8818295" y="1318407"/>
              <a:ext cx="1657350" cy="1779165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pic>
          <p:nvPicPr>
            <p:cNvPr id="1030" name="Рисунок 1029" descr="Изображение выглядит как текст, другой, множество, несколько&#10;&#10;Автоматически созданное описание">
              <a:extLst>
                <a:ext uri="{FF2B5EF4-FFF2-40B4-BE49-F238E27FC236}">
                  <a16:creationId xmlns:a16="http://schemas.microsoft.com/office/drawing/2014/main" id="{5B83B077-3E58-45CC-B065-F1A28DD6A6F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4075906">
              <a:off x="8919003" y="1480023"/>
              <a:ext cx="1455933" cy="1455933"/>
            </a:xfrm>
            <a:prstGeom prst="rect">
              <a:avLst/>
            </a:prstGeom>
          </p:spPr>
        </p:pic>
      </p:grpSp>
      <p:sp>
        <p:nvSpPr>
          <p:cNvPr id="76" name="Прямоугольник: скругленные углы 75">
            <a:extLst>
              <a:ext uri="{FF2B5EF4-FFF2-40B4-BE49-F238E27FC236}">
                <a16:creationId xmlns:a16="http://schemas.microsoft.com/office/drawing/2014/main" id="{FE8B2C77-9F07-4FC3-9C67-560276582CFC}"/>
              </a:ext>
            </a:extLst>
          </p:cNvPr>
          <p:cNvSpPr>
            <a:spLocks/>
          </p:cNvSpPr>
          <p:nvPr/>
        </p:nvSpPr>
        <p:spPr>
          <a:xfrm rot="4032935">
            <a:off x="11145236" y="1800151"/>
            <a:ext cx="1657350" cy="177916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028" name="Прямоугольник: скругленные углы 1027">
            <a:extLst>
              <a:ext uri="{FF2B5EF4-FFF2-40B4-BE49-F238E27FC236}">
                <a16:creationId xmlns:a16="http://schemas.microsoft.com/office/drawing/2014/main" id="{2FC57532-6B46-4E29-85E5-E4BD2E5C4C67}"/>
              </a:ext>
            </a:extLst>
          </p:cNvPr>
          <p:cNvSpPr>
            <a:spLocks/>
          </p:cNvSpPr>
          <p:nvPr/>
        </p:nvSpPr>
        <p:spPr>
          <a:xfrm rot="4038107">
            <a:off x="7430050" y="-857494"/>
            <a:ext cx="2130392" cy="226238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5DA0A88-49CD-4CC7-A34E-A40DEE9502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74010" y="2565195"/>
            <a:ext cx="3248682" cy="1323438"/>
          </a:xfrm>
        </p:spPr>
        <p:txBody>
          <a:bodyPr>
            <a:normAutofit fontScale="90000"/>
          </a:bodyPr>
          <a:lstStyle/>
          <a:p>
            <a:pPr algn="l"/>
            <a:r>
              <a:rPr lang="en-US" sz="10000" dirty="0">
                <a:latin typeface="Segoe UI Black" panose="020B0A02040204020203" pitchFamily="34" charset="0"/>
                <a:ea typeface="Segoe UI Black" panose="020B0A02040204020203" pitchFamily="34" charset="0"/>
              </a:rPr>
              <a:t>RFID</a:t>
            </a:r>
            <a:r>
              <a:rPr lang="ru-RU" dirty="0"/>
              <a:t>	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D672131-E240-4AD8-8629-656D6D8648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32684" y="3888633"/>
            <a:ext cx="4369110" cy="784967"/>
          </a:xfrm>
        </p:spPr>
        <p:txBody>
          <a:bodyPr/>
          <a:lstStyle/>
          <a:p>
            <a:pPr algn="l"/>
            <a:r>
              <a:rPr lang="ru-RU" sz="2400" dirty="0">
                <a:latin typeface="Gill Sans Nova" panose="020B0602020104020203" pitchFamily="34" charset="0"/>
              </a:rPr>
              <a:t>Современный способ инвентаризации</a:t>
            </a:r>
          </a:p>
          <a:p>
            <a:endParaRPr lang="ru-RU" dirty="0"/>
          </a:p>
        </p:txBody>
      </p:sp>
      <p:sp>
        <p:nvSpPr>
          <p:cNvPr id="72" name="Прямоугольник: скругленные углы 71">
            <a:extLst>
              <a:ext uri="{FF2B5EF4-FFF2-40B4-BE49-F238E27FC236}">
                <a16:creationId xmlns:a16="http://schemas.microsoft.com/office/drawing/2014/main" id="{64A2AE3D-2404-4DAC-B672-0CE5EF00F100}"/>
              </a:ext>
            </a:extLst>
          </p:cNvPr>
          <p:cNvSpPr>
            <a:spLocks/>
          </p:cNvSpPr>
          <p:nvPr/>
        </p:nvSpPr>
        <p:spPr>
          <a:xfrm rot="3994034">
            <a:off x="10333301" y="5259707"/>
            <a:ext cx="1807195" cy="2129807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3" name="Прямоугольник: скругленные углы 72">
            <a:extLst>
              <a:ext uri="{FF2B5EF4-FFF2-40B4-BE49-F238E27FC236}">
                <a16:creationId xmlns:a16="http://schemas.microsoft.com/office/drawing/2014/main" id="{D701E978-E2BE-4344-AAF9-A237C62DE1CF}"/>
              </a:ext>
            </a:extLst>
          </p:cNvPr>
          <p:cNvSpPr>
            <a:spLocks/>
          </p:cNvSpPr>
          <p:nvPr/>
        </p:nvSpPr>
        <p:spPr>
          <a:xfrm rot="3994034">
            <a:off x="10719951" y="3761571"/>
            <a:ext cx="1985434" cy="2044577"/>
          </a:xfrm>
          <a:prstGeom prst="roundRect">
            <a:avLst/>
          </a:prstGeom>
          <a:solidFill>
            <a:schemeClr val="accent1">
              <a:alpha val="68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4" name="Прямоугольник: скругленные углы 73">
            <a:extLst>
              <a:ext uri="{FF2B5EF4-FFF2-40B4-BE49-F238E27FC236}">
                <a16:creationId xmlns:a16="http://schemas.microsoft.com/office/drawing/2014/main" id="{0431FD77-352B-4E9A-B700-6C6F1505C636}"/>
              </a:ext>
            </a:extLst>
          </p:cNvPr>
          <p:cNvSpPr>
            <a:spLocks/>
          </p:cNvSpPr>
          <p:nvPr/>
        </p:nvSpPr>
        <p:spPr>
          <a:xfrm rot="3994034">
            <a:off x="9823316" y="1633379"/>
            <a:ext cx="1803490" cy="2043222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5" name="Прямоугольник: скругленные углы 74">
            <a:extLst>
              <a:ext uri="{FF2B5EF4-FFF2-40B4-BE49-F238E27FC236}">
                <a16:creationId xmlns:a16="http://schemas.microsoft.com/office/drawing/2014/main" id="{A30F6C42-5974-4716-88DB-E5E72F78C3B9}"/>
              </a:ext>
            </a:extLst>
          </p:cNvPr>
          <p:cNvSpPr>
            <a:spLocks/>
          </p:cNvSpPr>
          <p:nvPr/>
        </p:nvSpPr>
        <p:spPr>
          <a:xfrm rot="3994034">
            <a:off x="8715771" y="-697815"/>
            <a:ext cx="2145011" cy="2241051"/>
          </a:xfrm>
          <a:prstGeom prst="roundRect">
            <a:avLst/>
          </a:prstGeom>
          <a:solidFill>
            <a:schemeClr val="accent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039" name="Рисунок 1038">
            <a:extLst>
              <a:ext uri="{FF2B5EF4-FFF2-40B4-BE49-F238E27FC236}">
                <a16:creationId xmlns:a16="http://schemas.microsoft.com/office/drawing/2014/main" id="{26389C19-5EA8-4584-B634-DFD4386B1E7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663" y="510180"/>
            <a:ext cx="1936553" cy="662147"/>
          </a:xfrm>
          <a:prstGeom prst="rect">
            <a:avLst/>
          </a:prstGeom>
        </p:spPr>
      </p:pic>
      <p:sp>
        <p:nvSpPr>
          <p:cNvPr id="91" name="Прямоугольник: скругленные углы 90">
            <a:extLst>
              <a:ext uri="{FF2B5EF4-FFF2-40B4-BE49-F238E27FC236}">
                <a16:creationId xmlns:a16="http://schemas.microsoft.com/office/drawing/2014/main" id="{9B8623CE-B86C-40EF-9B24-DA1D863AB08A}"/>
              </a:ext>
            </a:extLst>
          </p:cNvPr>
          <p:cNvSpPr>
            <a:spLocks/>
          </p:cNvSpPr>
          <p:nvPr/>
        </p:nvSpPr>
        <p:spPr>
          <a:xfrm rot="3994034">
            <a:off x="-796942" y="5389321"/>
            <a:ext cx="1985434" cy="2044577"/>
          </a:xfrm>
          <a:prstGeom prst="roundRect">
            <a:avLst/>
          </a:prstGeom>
          <a:solidFill>
            <a:schemeClr val="accent1">
              <a:alpha val="68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908138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id="{BCA00AA8-5E05-4560-AD3C-51C80FD925C9}"/>
              </a:ext>
            </a:extLst>
          </p:cNvPr>
          <p:cNvSpPr>
            <a:spLocks/>
          </p:cNvSpPr>
          <p:nvPr/>
        </p:nvSpPr>
        <p:spPr>
          <a:xfrm rot="3388904">
            <a:off x="2189771" y="5482169"/>
            <a:ext cx="2286964" cy="2262389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C41505D3-0CD5-4E42-8D59-A423A52D56D1}"/>
              </a:ext>
            </a:extLst>
          </p:cNvPr>
          <p:cNvSpPr>
            <a:spLocks/>
          </p:cNvSpPr>
          <p:nvPr/>
        </p:nvSpPr>
        <p:spPr>
          <a:xfrm rot="3388904">
            <a:off x="1648269" y="2881006"/>
            <a:ext cx="2286964" cy="226238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68F655D8-5565-4A46-B28B-F3C95F82E21F}"/>
              </a:ext>
            </a:extLst>
          </p:cNvPr>
          <p:cNvSpPr>
            <a:spLocks/>
          </p:cNvSpPr>
          <p:nvPr/>
        </p:nvSpPr>
        <p:spPr>
          <a:xfrm rot="3278179">
            <a:off x="2313539" y="-125144"/>
            <a:ext cx="2075450" cy="2037422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Прямоугольник: скругленные углы 3">
            <a:extLst>
              <a:ext uri="{FF2B5EF4-FFF2-40B4-BE49-F238E27FC236}">
                <a16:creationId xmlns:a16="http://schemas.microsoft.com/office/drawing/2014/main" id="{79886DDB-0915-479E-9DFA-B3EE27C5E7FE}"/>
              </a:ext>
            </a:extLst>
          </p:cNvPr>
          <p:cNvSpPr>
            <a:spLocks/>
          </p:cNvSpPr>
          <p:nvPr/>
        </p:nvSpPr>
        <p:spPr>
          <a:xfrm rot="3359818">
            <a:off x="777467" y="-359304"/>
            <a:ext cx="1870550" cy="2191836"/>
          </a:xfrm>
          <a:prstGeom prst="roundRect">
            <a:avLst/>
          </a:prstGeom>
          <a:solidFill>
            <a:schemeClr val="accent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1E5F0C9-911E-45FC-9FC8-B17AF2C69A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4017" y="188898"/>
            <a:ext cx="2377128" cy="1325563"/>
          </a:xfrm>
        </p:spPr>
        <p:txBody>
          <a:bodyPr>
            <a:normAutofit/>
          </a:bodyPr>
          <a:lstStyle/>
          <a:p>
            <a:r>
              <a:rPr lang="ru-RU" sz="4000" b="1" dirty="0">
                <a:solidFill>
                  <a:schemeClr val="bg1"/>
                </a:solidFill>
                <a:latin typeface="Bahnschrift" panose="020B0502040204020203" pitchFamily="34" charset="0"/>
                <a:ea typeface="Segoe UI Black" panose="020B0A02040204020203" pitchFamily="34" charset="0"/>
                <a:cs typeface="Aharoni" panose="02010803020104030203" pitchFamily="2" charset="-79"/>
              </a:rPr>
              <a:t>КОНТЕНТ</a:t>
            </a:r>
          </a:p>
        </p:txBody>
      </p:sp>
      <p:sp>
        <p:nvSpPr>
          <p:cNvPr id="6" name="Прямоугольник: скругленные углы 5">
            <a:extLst>
              <a:ext uri="{FF2B5EF4-FFF2-40B4-BE49-F238E27FC236}">
                <a16:creationId xmlns:a16="http://schemas.microsoft.com/office/drawing/2014/main" id="{31C7268D-E975-47C9-8D88-954A004C0F19}"/>
              </a:ext>
            </a:extLst>
          </p:cNvPr>
          <p:cNvSpPr>
            <a:spLocks/>
          </p:cNvSpPr>
          <p:nvPr/>
        </p:nvSpPr>
        <p:spPr>
          <a:xfrm rot="3363045">
            <a:off x="689994" y="1853743"/>
            <a:ext cx="1362943" cy="1408541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9BCB4588-7060-437F-8367-306BE1A76808}"/>
              </a:ext>
            </a:extLst>
          </p:cNvPr>
          <p:cNvSpPr>
            <a:spLocks/>
          </p:cNvSpPr>
          <p:nvPr/>
        </p:nvSpPr>
        <p:spPr>
          <a:xfrm rot="3363045">
            <a:off x="487378" y="4620720"/>
            <a:ext cx="1362943" cy="1408541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58" name="Группа 57">
            <a:extLst>
              <a:ext uri="{FF2B5EF4-FFF2-40B4-BE49-F238E27FC236}">
                <a16:creationId xmlns:a16="http://schemas.microsoft.com/office/drawing/2014/main" id="{9213DB6A-9CB0-4970-ACE8-0B7350AED815}"/>
              </a:ext>
            </a:extLst>
          </p:cNvPr>
          <p:cNvGrpSpPr/>
          <p:nvPr/>
        </p:nvGrpSpPr>
        <p:grpSpPr>
          <a:xfrm>
            <a:off x="8251546" y="704898"/>
            <a:ext cx="4245254" cy="3372111"/>
            <a:chOff x="7266477" y="1351972"/>
            <a:chExt cx="4785565" cy="3638583"/>
          </a:xfrm>
        </p:grpSpPr>
        <p:grpSp>
          <p:nvGrpSpPr>
            <p:cNvPr id="42" name="Группа 41">
              <a:extLst>
                <a:ext uri="{FF2B5EF4-FFF2-40B4-BE49-F238E27FC236}">
                  <a16:creationId xmlns:a16="http://schemas.microsoft.com/office/drawing/2014/main" id="{0508B7BB-14F8-4FA3-830D-9DE89A022C4C}"/>
                </a:ext>
              </a:extLst>
            </p:cNvPr>
            <p:cNvGrpSpPr/>
            <p:nvPr/>
          </p:nvGrpSpPr>
          <p:grpSpPr>
            <a:xfrm>
              <a:off x="7266482" y="1351972"/>
              <a:ext cx="4785560" cy="787540"/>
              <a:chOff x="8820800" y="2010550"/>
              <a:chExt cx="4037661" cy="633269"/>
            </a:xfrm>
          </p:grpSpPr>
          <p:cxnSp>
            <p:nvCxnSpPr>
              <p:cNvPr id="13" name="Прямая соединительная линия 12">
                <a:extLst>
                  <a:ext uri="{FF2B5EF4-FFF2-40B4-BE49-F238E27FC236}">
                    <a16:creationId xmlns:a16="http://schemas.microsoft.com/office/drawing/2014/main" id="{A1C120C2-9D17-4B29-8D19-313A3F5AA5C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20800" y="2643819"/>
                <a:ext cx="2935238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528F4CC-0091-48CD-A7E4-3A2721793955}"/>
                  </a:ext>
                </a:extLst>
              </p:cNvPr>
              <p:cNvSpPr txBox="1"/>
              <p:nvPr/>
            </p:nvSpPr>
            <p:spPr>
              <a:xfrm>
                <a:off x="8829855" y="2010550"/>
                <a:ext cx="4028606" cy="3471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2000" b="1" dirty="0">
                    <a:latin typeface="Bahnschrift SemiCondensed" panose="020B0502040204020203" pitchFamily="34" charset="0"/>
                    <a:ea typeface="Segoe UI Historic" panose="020B0502040204020203" pitchFamily="34" charset="0"/>
                    <a:cs typeface="Aharoni" panose="02010803020104030203" pitchFamily="2" charset="-79"/>
                  </a:rPr>
                  <a:t>Что такое </a:t>
                </a:r>
                <a:r>
                  <a:rPr lang="en-US" sz="2000" b="1" dirty="0">
                    <a:latin typeface="Bahnschrift SemiCondensed" panose="020B0502040204020203" pitchFamily="34" charset="0"/>
                    <a:ea typeface="Segoe UI Historic" panose="020B0502040204020203" pitchFamily="34" charset="0"/>
                    <a:cs typeface="Aharoni" panose="02010803020104030203" pitchFamily="2" charset="-79"/>
                  </a:rPr>
                  <a:t>RFID</a:t>
                </a:r>
                <a:r>
                  <a:rPr lang="ru-RU" sz="2000" b="1" dirty="0">
                    <a:latin typeface="Bahnschrift SemiCondensed" panose="020B0502040204020203" pitchFamily="34" charset="0"/>
                    <a:ea typeface="Segoe UI Historic" panose="020B0502040204020203" pitchFamily="34" charset="0"/>
                    <a:cs typeface="Aharoni" panose="02010803020104030203" pitchFamily="2" charset="-79"/>
                  </a:rPr>
                  <a:t> инвентаризация</a:t>
                </a:r>
                <a:r>
                  <a:rPr lang="en-US" sz="2000" b="1" dirty="0">
                    <a:latin typeface="Bahnschrift SemiCondensed" panose="020B0502040204020203" pitchFamily="34" charset="0"/>
                    <a:ea typeface="Segoe UI Historic" panose="020B0502040204020203" pitchFamily="34" charset="0"/>
                    <a:cs typeface="Aharoni" panose="02010803020104030203" pitchFamily="2" charset="-79"/>
                  </a:rPr>
                  <a:t>?</a:t>
                </a:r>
                <a:endParaRPr lang="ru-RU" sz="2000" b="1" dirty="0">
                  <a:latin typeface="Bahnschrift SemiCondensed" panose="020B0502040204020203" pitchFamily="34" charset="0"/>
                  <a:ea typeface="Segoe UI Historic" panose="020B0502040204020203" pitchFamily="34" charset="0"/>
                  <a:cs typeface="Aharoni" panose="02010803020104030203" pitchFamily="2" charset="-79"/>
                </a:endParaRP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5573996-D933-4A84-8B00-7F701D2A5575}"/>
                  </a:ext>
                </a:extLst>
              </p:cNvPr>
              <p:cNvSpPr txBox="1"/>
              <p:nvPr/>
            </p:nvSpPr>
            <p:spPr>
              <a:xfrm>
                <a:off x="9528267" y="2305143"/>
                <a:ext cx="1630122" cy="3204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 algn="r">
                  <a:buFont typeface="Arial" panose="020B0604020202020204" pitchFamily="34" charset="0"/>
                  <a:buChar char="•"/>
                </a:pPr>
                <a:r>
                  <a:rPr lang="ru-RU" dirty="0"/>
                  <a:t>применение</a:t>
                </a:r>
              </a:p>
            </p:txBody>
          </p:sp>
        </p:grpSp>
        <p:grpSp>
          <p:nvGrpSpPr>
            <p:cNvPr id="43" name="Группа 42">
              <a:extLst>
                <a:ext uri="{FF2B5EF4-FFF2-40B4-BE49-F238E27FC236}">
                  <a16:creationId xmlns:a16="http://schemas.microsoft.com/office/drawing/2014/main" id="{C1EFA881-C29C-4867-B235-689898951536}"/>
                </a:ext>
              </a:extLst>
            </p:cNvPr>
            <p:cNvGrpSpPr/>
            <p:nvPr/>
          </p:nvGrpSpPr>
          <p:grpSpPr>
            <a:xfrm>
              <a:off x="7266477" y="2360571"/>
              <a:ext cx="3478937" cy="1573525"/>
              <a:chOff x="8678604" y="2539589"/>
              <a:chExt cx="3030576" cy="1573525"/>
            </a:xfrm>
          </p:grpSpPr>
          <p:cxnSp>
            <p:nvCxnSpPr>
              <p:cNvPr id="20" name="Прямая соединительная линия 19">
                <a:extLst>
                  <a:ext uri="{FF2B5EF4-FFF2-40B4-BE49-F238E27FC236}">
                    <a16:creationId xmlns:a16="http://schemas.microsoft.com/office/drawing/2014/main" id="{33697747-5E6B-4649-A460-7BFB2E28054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78604" y="3797607"/>
                <a:ext cx="3030576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89973A2-21EF-43E7-AB01-1092C540543C}"/>
                  </a:ext>
                </a:extLst>
              </p:cNvPr>
              <p:cNvSpPr txBox="1"/>
              <p:nvPr/>
            </p:nvSpPr>
            <p:spPr>
              <a:xfrm>
                <a:off x="8689032" y="2539589"/>
                <a:ext cx="1929579" cy="4317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2000" b="1" dirty="0">
                    <a:latin typeface="Bahnschrift SemiCondensed" panose="020B0502040204020203" pitchFamily="34" charset="0"/>
                    <a:ea typeface="Segoe UI Historic" panose="020B0502040204020203" pitchFamily="34" charset="0"/>
                    <a:cs typeface="Aharoni" panose="02010803020104030203" pitchFamily="2" charset="-79"/>
                  </a:rPr>
                  <a:t>Оборудование</a:t>
                </a: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043F534-3F74-4995-9778-72E277F5E7F6}"/>
                  </a:ext>
                </a:extLst>
              </p:cNvPr>
              <p:cNvSpPr txBox="1"/>
              <p:nvPr/>
            </p:nvSpPr>
            <p:spPr>
              <a:xfrm>
                <a:off x="9409052" y="3033796"/>
                <a:ext cx="1741122" cy="10793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ru-RU" dirty="0"/>
                  <a:t>Метка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ru-RU" dirty="0"/>
                  <a:t>Считыватель</a:t>
                </a:r>
                <a:r>
                  <a:rPr lang="en-US" dirty="0"/>
                  <a:t>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ru-RU" sz="2300" dirty="0"/>
              </a:p>
            </p:txBody>
          </p:sp>
        </p:grpSp>
        <p:grpSp>
          <p:nvGrpSpPr>
            <p:cNvPr id="45" name="Группа 44">
              <a:extLst>
                <a:ext uri="{FF2B5EF4-FFF2-40B4-BE49-F238E27FC236}">
                  <a16:creationId xmlns:a16="http://schemas.microsoft.com/office/drawing/2014/main" id="{E5998D07-954D-4E3E-B585-CAFA73798A78}"/>
                </a:ext>
              </a:extLst>
            </p:cNvPr>
            <p:cNvGrpSpPr/>
            <p:nvPr/>
          </p:nvGrpSpPr>
          <p:grpSpPr>
            <a:xfrm>
              <a:off x="7310660" y="3804479"/>
              <a:ext cx="3434753" cy="1186076"/>
              <a:chOff x="8213118" y="3804479"/>
              <a:chExt cx="3434753" cy="1186076"/>
            </a:xfrm>
          </p:grpSpPr>
          <p:cxnSp>
            <p:nvCxnSpPr>
              <p:cNvPr id="21" name="Прямая соединительная линия 20">
                <a:extLst>
                  <a:ext uri="{FF2B5EF4-FFF2-40B4-BE49-F238E27FC236}">
                    <a16:creationId xmlns:a16="http://schemas.microsoft.com/office/drawing/2014/main" id="{931C23A7-6226-42C6-A0A9-4805D9EF743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213118" y="4990555"/>
                <a:ext cx="3434753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BD52E30C-3EAD-49F1-8E95-5802D0162E2C}"/>
                  </a:ext>
                </a:extLst>
              </p:cNvPr>
              <p:cNvSpPr txBox="1"/>
              <p:nvPr/>
            </p:nvSpPr>
            <p:spPr>
              <a:xfrm>
                <a:off x="8218244" y="3804479"/>
                <a:ext cx="639746" cy="4317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2000" b="1" dirty="0">
                    <a:latin typeface="Bahnschrift SemiCondensed" panose="020B0502040204020203" pitchFamily="34" charset="0"/>
                    <a:ea typeface="Segoe UI Historic" panose="020B0502040204020203" pitchFamily="34" charset="0"/>
                    <a:cs typeface="Aharoni" panose="02010803020104030203" pitchFamily="2" charset="-79"/>
                  </a:rPr>
                  <a:t>ПО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DA96A6D-36AA-40FF-80E2-443FCA944108}"/>
                  </a:ext>
                </a:extLst>
              </p:cNvPr>
              <p:cNvSpPr txBox="1"/>
              <p:nvPr/>
            </p:nvSpPr>
            <p:spPr>
              <a:xfrm>
                <a:off x="9007446" y="4271376"/>
                <a:ext cx="2640425" cy="69740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ru-RU" dirty="0"/>
                  <a:t>ПК версия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ru-RU" dirty="0"/>
                  <a:t>Мобильная версия</a:t>
                </a:r>
              </a:p>
            </p:txBody>
          </p:sp>
        </p:grpSp>
      </p:grpSp>
      <p:pic>
        <p:nvPicPr>
          <p:cNvPr id="39" name="Рисунок 38">
            <a:extLst>
              <a:ext uri="{FF2B5EF4-FFF2-40B4-BE49-F238E27FC236}">
                <a16:creationId xmlns:a16="http://schemas.microsoft.com/office/drawing/2014/main" id="{D3A4B484-669B-40FA-A1E7-A3BD4BBB29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3396398">
            <a:off x="2074569" y="3361829"/>
            <a:ext cx="1369900" cy="1369900"/>
          </a:xfrm>
          <a:prstGeom prst="rect">
            <a:avLst/>
          </a:prstGeom>
        </p:spPr>
      </p:pic>
      <p:pic>
        <p:nvPicPr>
          <p:cNvPr id="41" name="Рисунок 40">
            <a:extLst>
              <a:ext uri="{FF2B5EF4-FFF2-40B4-BE49-F238E27FC236}">
                <a16:creationId xmlns:a16="http://schemas.microsoft.com/office/drawing/2014/main" id="{C2845A4D-FC62-491E-9565-AEB1B7FC2E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3446226">
            <a:off x="812164" y="2048206"/>
            <a:ext cx="1054571" cy="1054571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C0E05C8C-185A-4387-AC3B-287D536E38A7}"/>
              </a:ext>
            </a:extLst>
          </p:cNvPr>
          <p:cNvSpPr txBox="1"/>
          <p:nvPr/>
        </p:nvSpPr>
        <p:spPr>
          <a:xfrm>
            <a:off x="8294247" y="4246296"/>
            <a:ext cx="12575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>
                <a:latin typeface="Bahnschrift SemiCondensed" panose="020B0502040204020203" pitchFamily="34" charset="0"/>
                <a:ea typeface="Segoe UI Historic" panose="020B0502040204020203" pitchFamily="34" charset="0"/>
                <a:cs typeface="Aharoni" panose="02010803020104030203" pitchFamily="2" charset="-79"/>
              </a:rPr>
              <a:t>Контраст</a:t>
            </a:r>
            <a:endParaRPr lang="ru-RU" sz="1800" b="1" dirty="0">
              <a:latin typeface="Bahnschrift SemiCondensed" panose="020B0502040204020203" pitchFamily="34" charset="0"/>
              <a:ea typeface="Segoe UI Historic" panose="020B0502040204020203" pitchFamily="34" charset="0"/>
              <a:cs typeface="Aharoni" panose="02010803020104030203" pitchFamily="2" charset="-79"/>
            </a:endParaRPr>
          </a:p>
        </p:txBody>
      </p:sp>
      <p:cxnSp>
        <p:nvCxnSpPr>
          <p:cNvPr id="29" name="Прямая соединительная линия 28">
            <a:extLst>
              <a:ext uri="{FF2B5EF4-FFF2-40B4-BE49-F238E27FC236}">
                <a16:creationId xmlns:a16="http://schemas.microsoft.com/office/drawing/2014/main" id="{23AFAD9E-6FF6-4537-A38E-6EB385BF488E}"/>
              </a:ext>
            </a:extLst>
          </p:cNvPr>
          <p:cNvCxnSpPr>
            <a:cxnSpLocks/>
          </p:cNvCxnSpPr>
          <p:nvPr/>
        </p:nvCxnSpPr>
        <p:spPr>
          <a:xfrm flipV="1">
            <a:off x="8290740" y="5321049"/>
            <a:ext cx="3046957" cy="1860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696E0BF7-EE53-4126-8A2B-CDF779C9B86A}"/>
              </a:ext>
            </a:extLst>
          </p:cNvPr>
          <p:cNvSpPr txBox="1"/>
          <p:nvPr/>
        </p:nvSpPr>
        <p:spPr>
          <a:xfrm>
            <a:off x="8995385" y="4674718"/>
            <a:ext cx="20906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3 вида инвентаризации</a:t>
            </a:r>
          </a:p>
        </p:txBody>
      </p:sp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C7468230-66F3-4103-A557-D6F4646EADD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136" y="5743964"/>
            <a:ext cx="1176518" cy="420265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32A2C94F-F732-4533-BADB-FDEE8CBB9DE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3372446">
            <a:off x="2680924" y="5943477"/>
            <a:ext cx="1248024" cy="1248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8782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Прямоугольник: скругленные углы 19">
            <a:extLst>
              <a:ext uri="{FF2B5EF4-FFF2-40B4-BE49-F238E27FC236}">
                <a16:creationId xmlns:a16="http://schemas.microsoft.com/office/drawing/2014/main" id="{3A17B364-69C2-4B1B-8D3E-83FA6027EE97}"/>
              </a:ext>
            </a:extLst>
          </p:cNvPr>
          <p:cNvSpPr/>
          <p:nvPr/>
        </p:nvSpPr>
        <p:spPr>
          <a:xfrm>
            <a:off x="6842272" y="482382"/>
            <a:ext cx="4859734" cy="595116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E85E9D6-CBD8-42A9-BAA7-330F192AA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7141" y="436082"/>
            <a:ext cx="3730064" cy="1690688"/>
          </a:xfrm>
        </p:spPr>
        <p:txBody>
          <a:bodyPr>
            <a:normAutofit/>
          </a:bodyPr>
          <a:lstStyle/>
          <a:p>
            <a:r>
              <a:rPr lang="en-US" sz="3000" b="1" dirty="0">
                <a:latin typeface="Bahnschrift" panose="020B0502040204020203" pitchFamily="34" charset="0"/>
                <a:ea typeface="Segoe UI Black" panose="020B0A02040204020203" pitchFamily="34" charset="0"/>
              </a:rPr>
              <a:t>RADIO</a:t>
            </a:r>
            <a:br>
              <a:rPr lang="en-US" sz="3000" b="1" dirty="0">
                <a:latin typeface="Bahnschrift" panose="020B0502040204020203" pitchFamily="34" charset="0"/>
                <a:ea typeface="Segoe UI Black" panose="020B0A02040204020203" pitchFamily="34" charset="0"/>
              </a:rPr>
            </a:br>
            <a:r>
              <a:rPr lang="en-US" sz="3000" b="1" dirty="0">
                <a:latin typeface="Bahnschrift" panose="020B0502040204020203" pitchFamily="34" charset="0"/>
                <a:ea typeface="Segoe UI Black" panose="020B0A02040204020203" pitchFamily="34" charset="0"/>
              </a:rPr>
              <a:t>FREQUENCY</a:t>
            </a:r>
            <a:r>
              <a:rPr lang="en-US" sz="3000" b="1" dirty="0">
                <a:solidFill>
                  <a:schemeClr val="accent1"/>
                </a:solidFill>
                <a:latin typeface="Bahnschrift" panose="020B0502040204020203" pitchFamily="34" charset="0"/>
                <a:ea typeface="Segoe UI Black" panose="020B0A02040204020203" pitchFamily="34" charset="0"/>
              </a:rPr>
              <a:t> </a:t>
            </a:r>
            <a:r>
              <a:rPr lang="en-US" sz="3000" b="1" dirty="0">
                <a:latin typeface="Bahnschrift" panose="020B0502040204020203" pitchFamily="34" charset="0"/>
                <a:ea typeface="Segoe UI Black" panose="020B0A02040204020203" pitchFamily="34" charset="0"/>
              </a:rPr>
              <a:t>IDENTIFICATION</a:t>
            </a:r>
            <a:endParaRPr lang="ru-RU" sz="3000" b="1" dirty="0">
              <a:latin typeface="Bahnschrift" panose="020B05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C1C6D0-DDEB-4FAB-BD63-515E8FDF6D4E}"/>
              </a:ext>
            </a:extLst>
          </p:cNvPr>
          <p:cNvSpPr txBox="1"/>
          <p:nvPr/>
        </p:nvSpPr>
        <p:spPr>
          <a:xfrm>
            <a:off x="1830940" y="2260120"/>
            <a:ext cx="3518789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1" dirty="0">
                <a:solidFill>
                  <a:schemeClr val="accent1">
                    <a:lumMod val="75000"/>
                  </a:schemeClr>
                </a:solidFill>
                <a:latin typeface="Bahnschrift" panose="020B0502040204020203" pitchFamily="34" charset="0"/>
              </a:rPr>
              <a:t>RFID</a:t>
            </a:r>
            <a:r>
              <a:rPr lang="en-US" sz="2100" dirty="0">
                <a:latin typeface="Bahnschrift" panose="020B0502040204020203" pitchFamily="34" charset="0"/>
              </a:rPr>
              <a:t> </a:t>
            </a:r>
            <a:r>
              <a:rPr lang="ru-RU" sz="2100" dirty="0">
                <a:latin typeface="Bahnschrift" panose="020B0502040204020203" pitchFamily="34" charset="0"/>
              </a:rPr>
              <a:t>– </a:t>
            </a:r>
            <a:r>
              <a:rPr lang="ru-RU" sz="2100" dirty="0">
                <a:solidFill>
                  <a:schemeClr val="bg1">
                    <a:lumMod val="50000"/>
                  </a:schemeClr>
                </a:solidFill>
                <a:latin typeface="Bahnschrift" panose="020B0502040204020203" pitchFamily="34" charset="0"/>
              </a:rPr>
              <a:t>это быстрый и автоматизированный способ инвентаризации</a:t>
            </a:r>
            <a:r>
              <a:rPr lang="en-US" sz="2100" dirty="0">
                <a:solidFill>
                  <a:schemeClr val="bg1">
                    <a:lumMod val="50000"/>
                  </a:schemeClr>
                </a:solidFill>
                <a:latin typeface="Bahnschrift" panose="020B0502040204020203" pitchFamily="34" charset="0"/>
              </a:rPr>
              <a:t>. </a:t>
            </a:r>
            <a:r>
              <a:rPr lang="ru-RU" sz="2100" dirty="0">
                <a:solidFill>
                  <a:schemeClr val="bg1">
                    <a:lumMod val="50000"/>
                  </a:schemeClr>
                </a:solidFill>
                <a:latin typeface="Bahnschrift" panose="020B0502040204020203" pitchFamily="34" charset="0"/>
              </a:rPr>
              <a:t>Система</a:t>
            </a:r>
            <a:r>
              <a:rPr lang="en-US" sz="2100" dirty="0">
                <a:solidFill>
                  <a:schemeClr val="bg1">
                    <a:lumMod val="50000"/>
                  </a:schemeClr>
                </a:solidFill>
                <a:latin typeface="Bahnschrift" panose="020B0502040204020203" pitchFamily="34" charset="0"/>
              </a:rPr>
              <a:t>,</a:t>
            </a:r>
            <a:r>
              <a:rPr lang="ru-RU" sz="2100" dirty="0">
                <a:solidFill>
                  <a:schemeClr val="bg1">
                    <a:lumMod val="50000"/>
                  </a:schemeClr>
                </a:solidFill>
                <a:latin typeface="Bahnschrift" panose="020B0502040204020203" pitchFamily="34" charset="0"/>
              </a:rPr>
              <a:t> которая работает по радиоволнам</a:t>
            </a:r>
            <a:r>
              <a:rPr lang="en-US" sz="2100" dirty="0">
                <a:solidFill>
                  <a:schemeClr val="bg1">
                    <a:lumMod val="50000"/>
                  </a:schemeClr>
                </a:solidFill>
                <a:latin typeface="Bahnschrift" panose="020B0502040204020203" pitchFamily="34" charset="0"/>
              </a:rPr>
              <a:t>, </a:t>
            </a:r>
            <a:r>
              <a:rPr lang="ru-RU" sz="2100" dirty="0">
                <a:solidFill>
                  <a:schemeClr val="bg1">
                    <a:lumMod val="50000"/>
                  </a:schemeClr>
                </a:solidFill>
                <a:latin typeface="Bahnschrift" panose="020B0502040204020203" pitchFamily="34" charset="0"/>
              </a:rPr>
              <a:t>считывая информацию на средней дистанции (8-10м)</a:t>
            </a:r>
            <a:r>
              <a:rPr lang="en-US" sz="2100" dirty="0">
                <a:solidFill>
                  <a:schemeClr val="bg1">
                    <a:lumMod val="50000"/>
                  </a:schemeClr>
                </a:solidFill>
                <a:latin typeface="Bahnschrift" panose="020B0502040204020203" pitchFamily="34" charset="0"/>
              </a:rPr>
              <a:t> </a:t>
            </a:r>
            <a:r>
              <a:rPr lang="ru-RU" sz="2100" dirty="0">
                <a:solidFill>
                  <a:schemeClr val="bg1">
                    <a:lumMod val="50000"/>
                  </a:schemeClr>
                </a:solidFill>
                <a:latin typeface="Bahnschrift" panose="020B0502040204020203" pitchFamily="34" charset="0"/>
              </a:rPr>
              <a:t>за долю секунды</a:t>
            </a:r>
            <a:r>
              <a:rPr lang="en-US" sz="2100" dirty="0">
                <a:solidFill>
                  <a:schemeClr val="bg1">
                    <a:lumMod val="50000"/>
                  </a:schemeClr>
                </a:solidFill>
                <a:latin typeface="Bahnschrift" panose="020B0502040204020203" pitchFamily="34" charset="0"/>
              </a:rPr>
              <a:t>. </a:t>
            </a:r>
            <a:br>
              <a:rPr lang="en-US" dirty="0">
                <a:solidFill>
                  <a:schemeClr val="bg1">
                    <a:lumMod val="50000"/>
                  </a:schemeClr>
                </a:solidFill>
                <a:latin typeface="Sergoe UI"/>
              </a:rPr>
            </a:br>
            <a:r>
              <a:rPr lang="ru-RU" dirty="0">
                <a:latin typeface="Sergoe UI"/>
              </a:rPr>
              <a:t> </a:t>
            </a:r>
          </a:p>
        </p:txBody>
      </p: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2A2E8061-A7F8-4A82-B543-A267A56B256F}"/>
              </a:ext>
            </a:extLst>
          </p:cNvPr>
          <p:cNvGrpSpPr/>
          <p:nvPr/>
        </p:nvGrpSpPr>
        <p:grpSpPr>
          <a:xfrm>
            <a:off x="781553" y="1215342"/>
            <a:ext cx="569230" cy="5642658"/>
            <a:chOff x="522158" y="2606825"/>
            <a:chExt cx="569230" cy="4262750"/>
          </a:xfrm>
        </p:grpSpPr>
        <p:grpSp>
          <p:nvGrpSpPr>
            <p:cNvPr id="9" name="Группа 8">
              <a:extLst>
                <a:ext uri="{FF2B5EF4-FFF2-40B4-BE49-F238E27FC236}">
                  <a16:creationId xmlns:a16="http://schemas.microsoft.com/office/drawing/2014/main" id="{6B52FAC1-432D-47ED-9608-F22873E89015}"/>
                </a:ext>
              </a:extLst>
            </p:cNvPr>
            <p:cNvGrpSpPr/>
            <p:nvPr/>
          </p:nvGrpSpPr>
          <p:grpSpPr>
            <a:xfrm>
              <a:off x="747951" y="2963119"/>
              <a:ext cx="104173" cy="3906456"/>
              <a:chOff x="898424" y="2731625"/>
              <a:chExt cx="46306" cy="4126375"/>
            </a:xfrm>
          </p:grpSpPr>
          <p:cxnSp>
            <p:nvCxnSpPr>
              <p:cNvPr id="6" name="Прямая соединительная линия 5">
                <a:extLst>
                  <a:ext uri="{FF2B5EF4-FFF2-40B4-BE49-F238E27FC236}">
                    <a16:creationId xmlns:a16="http://schemas.microsoft.com/office/drawing/2014/main" id="{6382D25C-3575-4A21-A04D-7A0A71943AD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98424" y="2731625"/>
                <a:ext cx="0" cy="4126375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Прямая соединительная линия 7">
                <a:extLst>
                  <a:ext uri="{FF2B5EF4-FFF2-40B4-BE49-F238E27FC236}">
                    <a16:creationId xmlns:a16="http://schemas.microsoft.com/office/drawing/2014/main" id="{A8381872-D4D1-45A2-AF79-D5379F26BBE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44730" y="2731625"/>
                <a:ext cx="0" cy="4126375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Прямоугольник: скругленные углы 11">
              <a:extLst>
                <a:ext uri="{FF2B5EF4-FFF2-40B4-BE49-F238E27FC236}">
                  <a16:creationId xmlns:a16="http://schemas.microsoft.com/office/drawing/2014/main" id="{D8D7A53E-1462-4183-82B4-6F1F63F98994}"/>
                </a:ext>
              </a:extLst>
            </p:cNvPr>
            <p:cNvSpPr/>
            <p:nvPr/>
          </p:nvSpPr>
          <p:spPr>
            <a:xfrm rot="18893003">
              <a:off x="589200" y="2539783"/>
              <a:ext cx="435145" cy="569230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2725D841-6A0F-4BCF-8BC2-8244C2637E80}"/>
              </a:ext>
            </a:extLst>
          </p:cNvPr>
          <p:cNvSpPr txBox="1"/>
          <p:nvPr/>
        </p:nvSpPr>
        <p:spPr>
          <a:xfrm>
            <a:off x="915324" y="131764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Black" panose="020B0A02040204020203" pitchFamily="34" charset="0"/>
                <a:ea typeface="Segoe UI Black" panose="020B0A02040204020203" pitchFamily="34" charset="0"/>
              </a:rPr>
              <a:t>1</a:t>
            </a:r>
            <a:endParaRPr lang="ru-RU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pic>
        <p:nvPicPr>
          <p:cNvPr id="40" name="Рисунок 39">
            <a:extLst>
              <a:ext uri="{FF2B5EF4-FFF2-40B4-BE49-F238E27FC236}">
                <a16:creationId xmlns:a16="http://schemas.microsoft.com/office/drawing/2014/main" id="{4658479A-12F7-4AF7-94F9-B370D9221F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7704" y="1171964"/>
            <a:ext cx="4572000" cy="4572000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402B4C24-CC48-45B4-BA6F-CAB45DAC2D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136" y="5743964"/>
            <a:ext cx="1176518" cy="420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3298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: скругленные углы 5">
            <a:extLst>
              <a:ext uri="{FF2B5EF4-FFF2-40B4-BE49-F238E27FC236}">
                <a16:creationId xmlns:a16="http://schemas.microsoft.com/office/drawing/2014/main" id="{6F7852B3-1C5E-4077-940C-CA5DF7694F93}"/>
              </a:ext>
            </a:extLst>
          </p:cNvPr>
          <p:cNvSpPr/>
          <p:nvPr/>
        </p:nvSpPr>
        <p:spPr>
          <a:xfrm rot="18907481">
            <a:off x="7273024" y="2648490"/>
            <a:ext cx="2264281" cy="2293858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3E2C7C68-E0C8-4D23-A5C4-32EB8192F8AE}"/>
              </a:ext>
            </a:extLst>
          </p:cNvPr>
          <p:cNvSpPr/>
          <p:nvPr/>
        </p:nvSpPr>
        <p:spPr>
          <a:xfrm rot="18907481">
            <a:off x="2558893" y="2620740"/>
            <a:ext cx="2296762" cy="2286852"/>
          </a:xfrm>
          <a:prstGeom prst="round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74341C0-9A1C-41E8-A111-A3CAC8ED51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1445" y="90049"/>
            <a:ext cx="1829107" cy="1325563"/>
          </a:xfrm>
        </p:spPr>
        <p:txBody>
          <a:bodyPr>
            <a:normAutofit/>
          </a:bodyPr>
          <a:lstStyle/>
          <a:p>
            <a:r>
              <a:rPr lang="ru-RU" sz="4000" b="1" dirty="0">
                <a:latin typeface="Bahnschrift" panose="020B0502040204020203" pitchFamily="34" charset="0"/>
              </a:rPr>
              <a:t>МЕТКА</a:t>
            </a:r>
          </a:p>
        </p:txBody>
      </p:sp>
      <p:pic>
        <p:nvPicPr>
          <p:cNvPr id="9" name="Объект 8">
            <a:extLst>
              <a:ext uri="{FF2B5EF4-FFF2-40B4-BE49-F238E27FC236}">
                <a16:creationId xmlns:a16="http://schemas.microsoft.com/office/drawing/2014/main" id="{001B0FA0-C2C9-40D6-A79F-53533FB08C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71070" y="2671919"/>
            <a:ext cx="668188" cy="668188"/>
          </a:xfrm>
        </p:spPr>
      </p:pic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820500F2-23B4-4964-9971-45668C085AE0}"/>
              </a:ext>
            </a:extLst>
          </p:cNvPr>
          <p:cNvSpPr/>
          <p:nvPr/>
        </p:nvSpPr>
        <p:spPr>
          <a:xfrm rot="18907481">
            <a:off x="4946961" y="2627085"/>
            <a:ext cx="2250696" cy="2193360"/>
          </a:xfrm>
          <a:prstGeom prst="roundRect">
            <a:avLst/>
          </a:prstGeom>
          <a:solidFill>
            <a:schemeClr val="accent1">
              <a:alpha val="9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7C4386A8-0CC0-4A6D-B78B-337717DB2E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76608" y="2639010"/>
            <a:ext cx="661025" cy="66102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0E0926A4-1356-46A1-893B-8081222EF354}"/>
              </a:ext>
            </a:extLst>
          </p:cNvPr>
          <p:cNvSpPr txBox="1"/>
          <p:nvPr/>
        </p:nvSpPr>
        <p:spPr>
          <a:xfrm>
            <a:off x="1999364" y="1265047"/>
            <a:ext cx="81932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000" dirty="0">
                <a:solidFill>
                  <a:schemeClr val="accent1">
                    <a:lumMod val="75000"/>
                  </a:schemeClr>
                </a:solidFill>
                <a:latin typeface="Bahnschrift" panose="020B0502040204020203" pitchFamily="34" charset="0"/>
              </a:rPr>
              <a:t>Метка</a:t>
            </a:r>
            <a:r>
              <a:rPr lang="en-US" sz="2000" dirty="0">
                <a:latin typeface="Bahnschrift" panose="020B0502040204020203" pitchFamily="34" charset="0"/>
              </a:rPr>
              <a:t>, </a:t>
            </a:r>
            <a:r>
              <a:rPr lang="ru-RU" sz="2000" dirty="0">
                <a:latin typeface="Bahnschrift" panose="020B0502040204020203" pitchFamily="34" charset="0"/>
              </a:rPr>
              <a:t>играет одну из самых важных ролей в работе </a:t>
            </a:r>
            <a:r>
              <a:rPr lang="en-US" sz="2000" dirty="0">
                <a:latin typeface="Bahnschrift" panose="020B0502040204020203" pitchFamily="34" charset="0"/>
              </a:rPr>
              <a:t>RFID</a:t>
            </a:r>
            <a:r>
              <a:rPr lang="ru-RU" sz="2000" dirty="0">
                <a:latin typeface="Bahnschrift" panose="020B0502040204020203" pitchFamily="34" charset="0"/>
              </a:rPr>
              <a:t> системы</a:t>
            </a:r>
            <a:br>
              <a:rPr lang="ru-RU" sz="2000" dirty="0">
                <a:latin typeface="Bahnschrift" panose="020B0502040204020203" pitchFamily="34" charset="0"/>
              </a:rPr>
            </a:br>
            <a:r>
              <a:rPr lang="ru-RU" sz="2000" dirty="0">
                <a:latin typeface="Bahnschrift" panose="020B0502040204020203" pitchFamily="34" charset="0"/>
              </a:rPr>
              <a:t>Состоит из двух ключевых деталей</a:t>
            </a:r>
            <a:r>
              <a:rPr lang="en-US" sz="2000" dirty="0">
                <a:latin typeface="Bahnschrift" panose="020B0502040204020203" pitchFamily="34" charset="0"/>
              </a:rPr>
              <a:t>: </a:t>
            </a:r>
            <a:r>
              <a:rPr lang="ru-RU" sz="2000" dirty="0">
                <a:latin typeface="Bahnschrift" panose="020B0502040204020203" pitchFamily="34" charset="0"/>
              </a:rPr>
              <a:t>антенна и микросхема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7D26036-11BB-47B7-AC72-FF370009E4FB}"/>
              </a:ext>
            </a:extLst>
          </p:cNvPr>
          <p:cNvSpPr txBox="1"/>
          <p:nvPr/>
        </p:nvSpPr>
        <p:spPr>
          <a:xfrm>
            <a:off x="2772774" y="3795419"/>
            <a:ext cx="1868694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solidFill>
                  <a:schemeClr val="bg2">
                    <a:lumMod val="25000"/>
                  </a:schemeClr>
                </a:solidFill>
                <a:latin typeface="Bahnschrift" panose="020B0502040204020203" pitchFamily="34" charset="0"/>
              </a:rPr>
              <a:t> </a:t>
            </a:r>
            <a:r>
              <a:rPr lang="ru-RU" sz="1500" dirty="0">
                <a:solidFill>
                  <a:schemeClr val="bg2">
                    <a:lumMod val="25000"/>
                  </a:schemeClr>
                </a:solidFill>
                <a:latin typeface="Bahnschrift" panose="020B0502040204020203" pitchFamily="34" charset="0"/>
              </a:rPr>
              <a:t>выделяющая</a:t>
            </a:r>
          </a:p>
          <a:p>
            <a:pPr algn="ctr"/>
            <a:r>
              <a:rPr lang="ru-RU" sz="1500" dirty="0">
                <a:solidFill>
                  <a:schemeClr val="bg2">
                    <a:lumMod val="25000"/>
                  </a:schemeClr>
                </a:solidFill>
                <a:latin typeface="Bahnschrift" panose="020B0502040204020203" pitchFamily="34" charset="0"/>
              </a:rPr>
              <a:t>радиоволны</a:t>
            </a:r>
          </a:p>
          <a:p>
            <a:pPr algn="ctr"/>
            <a:endParaRPr lang="ru-RU" sz="1500" dirty="0">
              <a:solidFill>
                <a:schemeClr val="bg2">
                  <a:lumMod val="25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EE28C8F-6EEF-4B9C-8012-94AE0552A336}"/>
              </a:ext>
            </a:extLst>
          </p:cNvPr>
          <p:cNvSpPr txBox="1"/>
          <p:nvPr/>
        </p:nvSpPr>
        <p:spPr>
          <a:xfrm>
            <a:off x="3159535" y="3462020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>
                <a:latin typeface="Bahnschrift" panose="020B0502040204020203" pitchFamily="34" charset="0"/>
              </a:rPr>
              <a:t>Антенна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600D48D-F472-47D3-9EA6-9A894AFC8C09}"/>
              </a:ext>
            </a:extLst>
          </p:cNvPr>
          <p:cNvSpPr txBox="1"/>
          <p:nvPr/>
        </p:nvSpPr>
        <p:spPr>
          <a:xfrm>
            <a:off x="7687412" y="3462020"/>
            <a:ext cx="15538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>
                <a:latin typeface="Bahnschrift" panose="020B0502040204020203" pitchFamily="34" charset="0"/>
              </a:rPr>
              <a:t>Микросхема</a:t>
            </a:r>
            <a:endParaRPr lang="ru-RU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1A58BF0-20E1-4160-AC7A-6F38B5F179BA}"/>
              </a:ext>
            </a:extLst>
          </p:cNvPr>
          <p:cNvSpPr txBox="1"/>
          <p:nvPr/>
        </p:nvSpPr>
        <p:spPr>
          <a:xfrm>
            <a:off x="7582947" y="3795419"/>
            <a:ext cx="1748161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500" dirty="0">
                <a:solidFill>
                  <a:schemeClr val="bg2">
                    <a:lumMod val="25000"/>
                  </a:schemeClr>
                </a:solidFill>
                <a:latin typeface="Bahnschrift" panose="020B0502040204020203" pitchFamily="34" charset="0"/>
              </a:rPr>
              <a:t>Схема</a:t>
            </a:r>
            <a:r>
              <a:rPr lang="en-US" sz="1500" dirty="0">
                <a:solidFill>
                  <a:schemeClr val="bg2">
                    <a:lumMod val="25000"/>
                  </a:schemeClr>
                </a:solidFill>
                <a:latin typeface="Bahnschrift" panose="020B0502040204020203" pitchFamily="34" charset="0"/>
              </a:rPr>
              <a:t>, </a:t>
            </a:r>
            <a:r>
              <a:rPr lang="ru-RU" sz="1500" dirty="0">
                <a:solidFill>
                  <a:schemeClr val="bg2">
                    <a:lumMod val="25000"/>
                  </a:schemeClr>
                </a:solidFill>
                <a:latin typeface="Bahnschrift" panose="020B0502040204020203" pitchFamily="34" charset="0"/>
              </a:rPr>
              <a:t>хранящая в себе информацию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8C2A00D-FD61-4C90-96E5-A0071BE289B6}"/>
              </a:ext>
            </a:extLst>
          </p:cNvPr>
          <p:cNvSpPr txBox="1"/>
          <p:nvPr/>
        </p:nvSpPr>
        <p:spPr>
          <a:xfrm>
            <a:off x="5626163" y="3920567"/>
            <a:ext cx="8691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Bahnshrift"/>
              </a:rPr>
              <a:t>Метка</a:t>
            </a:r>
          </a:p>
        </p:txBody>
      </p:sp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85BF9846-45EF-4C15-A3E9-B587061DEF7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136" y="5743964"/>
            <a:ext cx="1176518" cy="420265"/>
          </a:xfrm>
          <a:prstGeom prst="rect">
            <a:avLst/>
          </a:prstGeom>
        </p:spPr>
      </p:pic>
      <p:pic>
        <p:nvPicPr>
          <p:cNvPr id="16" name="Объект 10">
            <a:extLst>
              <a:ext uri="{FF2B5EF4-FFF2-40B4-BE49-F238E27FC236}">
                <a16:creationId xmlns:a16="http://schemas.microsoft.com/office/drawing/2014/main" id="{8F37CF09-C5D9-4B96-B6CE-BFAF5C6AD47F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1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7097" y="3022445"/>
            <a:ext cx="967279" cy="918509"/>
          </a:xfrm>
          <a:prstGeom prst="rect">
            <a:avLst/>
          </a:prstGeom>
          <a:effectLst>
            <a:glow rad="12700">
              <a:schemeClr val="accent1">
                <a:alpha val="41000"/>
              </a:schemeClr>
            </a:glow>
            <a:outerShdw blurRad="279400" dist="139700" dir="2220000" sx="103000" sy="103000" algn="ctr" rotWithShape="0">
              <a:srgbClr val="000000">
                <a:alpha val="32000"/>
              </a:srgbClr>
            </a:outerShdw>
            <a:softEdge rad="38100"/>
          </a:effectLst>
        </p:spPr>
      </p:pic>
    </p:spTree>
    <p:extLst>
      <p:ext uri="{BB962C8B-B14F-4D97-AF65-F5344CB8AC3E}">
        <p14:creationId xmlns:p14="http://schemas.microsoft.com/office/powerpoint/2010/main" val="40938241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Прямоугольник: скругленные углы 23">
            <a:extLst>
              <a:ext uri="{FF2B5EF4-FFF2-40B4-BE49-F238E27FC236}">
                <a16:creationId xmlns:a16="http://schemas.microsoft.com/office/drawing/2014/main" id="{9553B99B-A46B-4326-91FC-C38028900557}"/>
              </a:ext>
            </a:extLst>
          </p:cNvPr>
          <p:cNvSpPr>
            <a:spLocks/>
          </p:cNvSpPr>
          <p:nvPr/>
        </p:nvSpPr>
        <p:spPr>
          <a:xfrm rot="2812555">
            <a:off x="5827906" y="2908969"/>
            <a:ext cx="3156921" cy="3044226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6" name="Прямоугольник: скругленные углы 65">
            <a:extLst>
              <a:ext uri="{FF2B5EF4-FFF2-40B4-BE49-F238E27FC236}">
                <a16:creationId xmlns:a16="http://schemas.microsoft.com/office/drawing/2014/main" id="{9DB53554-142C-4CBC-BC2F-51E226E5D1B2}"/>
              </a:ext>
            </a:extLst>
          </p:cNvPr>
          <p:cNvSpPr/>
          <p:nvPr/>
        </p:nvSpPr>
        <p:spPr>
          <a:xfrm rot="19043249">
            <a:off x="8332453" y="743211"/>
            <a:ext cx="2857573" cy="3046989"/>
          </a:xfrm>
          <a:prstGeom prst="roundRect">
            <a:avLst/>
          </a:prstGeom>
          <a:solidFill>
            <a:schemeClr val="accent1">
              <a:alpha val="9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AD08389-2464-4FB7-97F9-5F7000FD8C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1880" y="579121"/>
            <a:ext cx="1681476" cy="1101367"/>
          </a:xfrm>
        </p:spPr>
        <p:txBody>
          <a:bodyPr>
            <a:normAutofit fontScale="90000"/>
          </a:bodyPr>
          <a:lstStyle/>
          <a:p>
            <a:r>
              <a:rPr lang="en-US" sz="3900" b="1" dirty="0">
                <a:solidFill>
                  <a:schemeClr val="accent1">
                    <a:lumMod val="75000"/>
                  </a:schemeClr>
                </a:solidFill>
                <a:latin typeface="Bahnshrift"/>
              </a:rPr>
              <a:t>READER</a:t>
            </a:r>
            <a:br>
              <a:rPr lang="ru-RU" dirty="0"/>
            </a:br>
            <a:endParaRPr lang="ru-RU" dirty="0"/>
          </a:p>
        </p:txBody>
      </p:sp>
      <p:sp>
        <p:nvSpPr>
          <p:cNvPr id="21" name="Заголовок 1">
            <a:extLst>
              <a:ext uri="{FF2B5EF4-FFF2-40B4-BE49-F238E27FC236}">
                <a16:creationId xmlns:a16="http://schemas.microsoft.com/office/drawing/2014/main" id="{699D5FEF-F54C-4FE2-818E-4DB5DE84BC06}"/>
              </a:ext>
            </a:extLst>
          </p:cNvPr>
          <p:cNvSpPr txBox="1">
            <a:spLocks/>
          </p:cNvSpPr>
          <p:nvPr/>
        </p:nvSpPr>
        <p:spPr>
          <a:xfrm>
            <a:off x="1071879" y="886898"/>
            <a:ext cx="2684949" cy="11013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5200" b="1" dirty="0">
                <a:latin typeface="Bahnshrift"/>
              </a:rPr>
              <a:t>СЧИТЫВАТЕЛЬ</a:t>
            </a:r>
            <a:br>
              <a:rPr lang="ru-RU" dirty="0"/>
            </a:br>
            <a:endParaRPr lang="ru-RU" dirty="0"/>
          </a:p>
        </p:txBody>
      </p:sp>
      <p:sp>
        <p:nvSpPr>
          <p:cNvPr id="63" name="Прямоугольник: скругленные углы 62">
            <a:extLst>
              <a:ext uri="{FF2B5EF4-FFF2-40B4-BE49-F238E27FC236}">
                <a16:creationId xmlns:a16="http://schemas.microsoft.com/office/drawing/2014/main" id="{C65D9DFA-B832-4D19-9B37-E8B758ADD7BA}"/>
              </a:ext>
            </a:extLst>
          </p:cNvPr>
          <p:cNvSpPr/>
          <p:nvPr/>
        </p:nvSpPr>
        <p:spPr>
          <a:xfrm rot="19073148">
            <a:off x="6570302" y="799270"/>
            <a:ext cx="1005840" cy="992702"/>
          </a:xfrm>
          <a:prstGeom prst="roundRect">
            <a:avLst/>
          </a:prstGeom>
          <a:solidFill>
            <a:schemeClr val="bg1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78" name="Группа 77">
            <a:extLst>
              <a:ext uri="{FF2B5EF4-FFF2-40B4-BE49-F238E27FC236}">
                <a16:creationId xmlns:a16="http://schemas.microsoft.com/office/drawing/2014/main" id="{6E762633-D0C7-4B8F-B510-F7B25BC8B9E5}"/>
              </a:ext>
            </a:extLst>
          </p:cNvPr>
          <p:cNvGrpSpPr/>
          <p:nvPr/>
        </p:nvGrpSpPr>
        <p:grpSpPr>
          <a:xfrm>
            <a:off x="1025459" y="2514694"/>
            <a:ext cx="4613340" cy="3082431"/>
            <a:chOff x="542576" y="2902344"/>
            <a:chExt cx="3855202" cy="2712773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47C895D-A2A2-4BFF-BB23-A9F17E40FABB}"/>
                </a:ext>
              </a:extLst>
            </p:cNvPr>
            <p:cNvSpPr txBox="1"/>
            <p:nvPr/>
          </p:nvSpPr>
          <p:spPr>
            <a:xfrm>
              <a:off x="1017186" y="2902344"/>
              <a:ext cx="3380592" cy="8938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000" dirty="0">
                  <a:solidFill>
                    <a:schemeClr val="bg2">
                      <a:lumMod val="25000"/>
                    </a:schemeClr>
                  </a:solidFill>
                  <a:latin typeface="Bahnshrift"/>
                </a:rPr>
                <a:t>Принимает радиоволны и передает информацию выводя ее на дисплей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95DC854F-EBCD-402A-984D-8A4A51AC849C}"/>
                </a:ext>
              </a:extLst>
            </p:cNvPr>
            <p:cNvSpPr txBox="1"/>
            <p:nvPr/>
          </p:nvSpPr>
          <p:spPr>
            <a:xfrm>
              <a:off x="1020900" y="3902456"/>
              <a:ext cx="2870201" cy="8938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000" dirty="0">
                  <a:solidFill>
                    <a:schemeClr val="bg2">
                      <a:lumMod val="25000"/>
                    </a:schemeClr>
                  </a:solidFill>
                  <a:latin typeface="Bahnshrift"/>
                </a:rPr>
                <a:t>2 вида</a:t>
              </a:r>
              <a:r>
                <a:rPr lang="en-US" sz="2000" dirty="0">
                  <a:solidFill>
                    <a:schemeClr val="bg2">
                      <a:lumMod val="25000"/>
                    </a:schemeClr>
                  </a:solidFill>
                  <a:latin typeface="Bahnshrift"/>
                </a:rPr>
                <a:t>:</a:t>
              </a:r>
              <a:br>
                <a:rPr lang="en-US" sz="2000" dirty="0">
                  <a:solidFill>
                    <a:schemeClr val="bg2">
                      <a:lumMod val="25000"/>
                    </a:schemeClr>
                  </a:solidFill>
                  <a:latin typeface="Bahnshrift"/>
                </a:rPr>
              </a:br>
              <a:r>
                <a:rPr lang="ru-RU" sz="2000" dirty="0">
                  <a:solidFill>
                    <a:schemeClr val="bg2">
                      <a:lumMod val="25000"/>
                    </a:schemeClr>
                  </a:solidFill>
                  <a:latin typeface="Bahnshrift"/>
                </a:rPr>
                <a:t>С дисплеем</a:t>
              </a:r>
              <a:br>
                <a:rPr lang="ru-RU" sz="2000" dirty="0">
                  <a:solidFill>
                    <a:schemeClr val="bg2">
                      <a:lumMod val="25000"/>
                    </a:schemeClr>
                  </a:solidFill>
                  <a:latin typeface="Bahnshrift"/>
                </a:rPr>
              </a:br>
              <a:r>
                <a:rPr lang="ru-RU" sz="2000" dirty="0">
                  <a:solidFill>
                    <a:schemeClr val="bg2">
                      <a:lumMod val="25000"/>
                    </a:schemeClr>
                  </a:solidFill>
                  <a:latin typeface="Bahnshrift"/>
                </a:rPr>
                <a:t>Подключенным смартфоном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FE876259-287C-4D0E-A739-0D31ED32A258}"/>
                </a:ext>
              </a:extLst>
            </p:cNvPr>
            <p:cNvSpPr txBox="1"/>
            <p:nvPr/>
          </p:nvSpPr>
          <p:spPr>
            <a:xfrm>
              <a:off x="1017186" y="4992124"/>
              <a:ext cx="3316420" cy="62299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ru-RU" sz="2000" dirty="0">
                  <a:solidFill>
                    <a:schemeClr val="bg2">
                      <a:lumMod val="25000"/>
                    </a:schemeClr>
                  </a:solidFill>
                  <a:latin typeface="Bahnshrift"/>
                </a:rPr>
                <a:t>Полной зарядки хватает на 3-4 недели</a:t>
              </a:r>
            </a:p>
          </p:txBody>
        </p:sp>
        <p:pic>
          <p:nvPicPr>
            <p:cNvPr id="72" name="Рисунок 71">
              <a:extLst>
                <a:ext uri="{FF2B5EF4-FFF2-40B4-BE49-F238E27FC236}">
                  <a16:creationId xmlns:a16="http://schemas.microsoft.com/office/drawing/2014/main" id="{6E5E4697-FA0F-48E5-8DD1-3A77DE2EC4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42576" y="3139203"/>
              <a:ext cx="420140" cy="420140"/>
            </a:xfrm>
            <a:prstGeom prst="rect">
              <a:avLst/>
            </a:prstGeom>
          </p:spPr>
        </p:pic>
        <p:pic>
          <p:nvPicPr>
            <p:cNvPr id="74" name="Рисунок 73">
              <a:extLst>
                <a:ext uri="{FF2B5EF4-FFF2-40B4-BE49-F238E27FC236}">
                  <a16:creationId xmlns:a16="http://schemas.microsoft.com/office/drawing/2014/main" id="{F84A0B5A-9A11-4D18-8FD0-A0DE46E6901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42576" y="5083359"/>
              <a:ext cx="420757" cy="420757"/>
            </a:xfrm>
            <a:prstGeom prst="rect">
              <a:avLst/>
            </a:prstGeom>
          </p:spPr>
        </p:pic>
        <p:pic>
          <p:nvPicPr>
            <p:cNvPr id="76" name="Рисунок 75">
              <a:extLst>
                <a:ext uri="{FF2B5EF4-FFF2-40B4-BE49-F238E27FC236}">
                  <a16:creationId xmlns:a16="http://schemas.microsoft.com/office/drawing/2014/main" id="{6D47BCE1-CDF3-41BE-8B52-E2AC9855AEA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59490" y="4110226"/>
              <a:ext cx="420141" cy="420141"/>
            </a:xfrm>
            <a:prstGeom prst="rect">
              <a:avLst/>
            </a:prstGeom>
          </p:spPr>
        </p:pic>
      </p:grpSp>
      <p:pic>
        <p:nvPicPr>
          <p:cNvPr id="77" name="Рисунок 76">
            <a:extLst>
              <a:ext uri="{FF2B5EF4-FFF2-40B4-BE49-F238E27FC236}">
                <a16:creationId xmlns:a16="http://schemas.microsoft.com/office/drawing/2014/main" id="{0913D3EA-13D2-48C3-BC75-B6E775D3D4B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136" y="5743964"/>
            <a:ext cx="1176518" cy="420265"/>
          </a:xfrm>
          <a:prstGeom prst="rect">
            <a:avLst/>
          </a:prstGeom>
        </p:spPr>
      </p:pic>
      <p:pic>
        <p:nvPicPr>
          <p:cNvPr id="80" name="Рисунок 79" descr="Изображение выглядит как прибор, сушильная машина&#10;&#10;Автоматически созданное описание">
            <a:extLst>
              <a:ext uri="{FF2B5EF4-FFF2-40B4-BE49-F238E27FC236}">
                <a16:creationId xmlns:a16="http://schemas.microsoft.com/office/drawing/2014/main" id="{DEFBBE6A-804D-4566-8AC7-0ECB0D77110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3005">
            <a:off x="6381715" y="3507070"/>
            <a:ext cx="2049304" cy="2040889"/>
          </a:xfrm>
          <a:prstGeom prst="rect">
            <a:avLst/>
          </a:prstGeom>
          <a:effectLst>
            <a:outerShdw blurRad="203200" dist="50800" dir="7440000" sx="99000" sy="99000" algn="ctr" rotWithShape="0">
              <a:srgbClr val="000000"/>
            </a:outerShdw>
          </a:effectLst>
        </p:spPr>
      </p:pic>
      <p:pic>
        <p:nvPicPr>
          <p:cNvPr id="4" name="Рисунок 3" descr="Изображение выглядит как электроника, мобильный телефон&#10;&#10;Автоматически созданное описание">
            <a:extLst>
              <a:ext uri="{FF2B5EF4-FFF2-40B4-BE49-F238E27FC236}">
                <a16:creationId xmlns:a16="http://schemas.microsoft.com/office/drawing/2014/main" id="{CA585BF8-E14B-4462-85DE-037FCC246BD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2727" y="1242737"/>
            <a:ext cx="3077023" cy="2047935"/>
          </a:xfrm>
          <a:prstGeom prst="rect">
            <a:avLst/>
          </a:prstGeom>
          <a:effectLst>
            <a:outerShdw blurRad="152400" dist="50800" dir="7080000" sx="98000" sy="98000" algn="ctr" rotWithShape="0">
              <a:srgbClr val="000000">
                <a:alpha val="77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879532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B168EB8-C8AB-455C-BF8D-9F91778D05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024" y="681479"/>
            <a:ext cx="3105736" cy="1325563"/>
          </a:xfrm>
        </p:spPr>
        <p:txBody>
          <a:bodyPr>
            <a:normAutofit fontScale="90000"/>
          </a:bodyPr>
          <a:lstStyle/>
          <a:p>
            <a:r>
              <a:rPr lang="ru-RU" sz="3500" b="1" dirty="0">
                <a:solidFill>
                  <a:schemeClr val="accent1">
                    <a:lumMod val="75000"/>
                  </a:schemeClr>
                </a:solidFill>
                <a:latin typeface="Bahnshrift"/>
              </a:rPr>
              <a:t>Программное</a:t>
            </a:r>
            <a:r>
              <a:rPr lang="ru-RU" sz="3500" b="1" dirty="0">
                <a:latin typeface="Bahnshrift"/>
              </a:rPr>
              <a:t> </a:t>
            </a:r>
            <a:br>
              <a:rPr lang="ru-RU" sz="3500" b="1" dirty="0">
                <a:latin typeface="Bahnshrift"/>
              </a:rPr>
            </a:br>
            <a:r>
              <a:rPr lang="ru-RU" sz="3500" b="1" dirty="0">
                <a:latin typeface="Bahnshrift"/>
              </a:rPr>
              <a:t>Обеспечение</a:t>
            </a:r>
            <a:br>
              <a:rPr lang="ru-RU" sz="3500" b="1" dirty="0">
                <a:latin typeface="Bahnshrift"/>
              </a:rPr>
            </a:br>
            <a:r>
              <a:rPr lang="ru-RU" sz="3500" b="1" dirty="0">
                <a:latin typeface="Bahnshrift"/>
              </a:rPr>
              <a:t>(ПО)</a:t>
            </a:r>
          </a:p>
        </p:txBody>
      </p:sp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CCAD9CC7-7958-4FE4-82D3-A60DFA844426}"/>
              </a:ext>
            </a:extLst>
          </p:cNvPr>
          <p:cNvCxnSpPr>
            <a:cxnSpLocks/>
          </p:cNvCxnSpPr>
          <p:nvPr/>
        </p:nvCxnSpPr>
        <p:spPr>
          <a:xfrm>
            <a:off x="1005840" y="2110265"/>
            <a:ext cx="129159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D3834A00-F35C-4F4A-929E-159F170D97F8}"/>
              </a:ext>
            </a:extLst>
          </p:cNvPr>
          <p:cNvSpPr/>
          <p:nvPr/>
        </p:nvSpPr>
        <p:spPr>
          <a:xfrm rot="18989652">
            <a:off x="5813350" y="2154204"/>
            <a:ext cx="1948590" cy="1956951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id="{1B6E919D-8187-49DD-A9C0-2AC899AEF267}"/>
              </a:ext>
            </a:extLst>
          </p:cNvPr>
          <p:cNvSpPr/>
          <p:nvPr/>
        </p:nvSpPr>
        <p:spPr>
          <a:xfrm rot="18989652">
            <a:off x="7522308" y="773780"/>
            <a:ext cx="1948590" cy="1956951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16895EF6-2D47-4D45-AD7C-12ECD787FF9C}"/>
              </a:ext>
            </a:extLst>
          </p:cNvPr>
          <p:cNvSpPr/>
          <p:nvPr/>
        </p:nvSpPr>
        <p:spPr>
          <a:xfrm rot="18989652">
            <a:off x="7522308" y="3534632"/>
            <a:ext cx="1948590" cy="1956951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рямоугольник: скругленные углы 10">
            <a:extLst>
              <a:ext uri="{FF2B5EF4-FFF2-40B4-BE49-F238E27FC236}">
                <a16:creationId xmlns:a16="http://schemas.microsoft.com/office/drawing/2014/main" id="{7F886297-9D35-4451-B537-206F4425EB6F}"/>
              </a:ext>
            </a:extLst>
          </p:cNvPr>
          <p:cNvSpPr/>
          <p:nvPr/>
        </p:nvSpPr>
        <p:spPr>
          <a:xfrm rot="18989652">
            <a:off x="9231266" y="2164656"/>
            <a:ext cx="1948590" cy="1956951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Объект 12">
            <a:extLst>
              <a:ext uri="{FF2B5EF4-FFF2-40B4-BE49-F238E27FC236}">
                <a16:creationId xmlns:a16="http://schemas.microsoft.com/office/drawing/2014/main" id="{37BE5212-C1D3-42B5-B288-81CB0FE2CB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84775" y="2629673"/>
            <a:ext cx="605741" cy="605741"/>
          </a:xfr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7D0887DC-E495-4FFB-A404-07A2258538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76353" y="1212417"/>
            <a:ext cx="605741" cy="605741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F4DC6951-C23A-4A3F-AEA1-6CF5D954D8F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182388" y="4005679"/>
            <a:ext cx="634465" cy="63446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29A7222-440A-4577-B9C8-4A88890205C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896694" y="2592979"/>
            <a:ext cx="774288" cy="77428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97154FA-3310-40C6-8B8D-47BAC32E7821}"/>
              </a:ext>
            </a:extLst>
          </p:cNvPr>
          <p:cNvSpPr txBox="1"/>
          <p:nvPr/>
        </p:nvSpPr>
        <p:spPr>
          <a:xfrm>
            <a:off x="6293649" y="3338147"/>
            <a:ext cx="92480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500" dirty="0">
                <a:solidFill>
                  <a:schemeClr val="accent1">
                    <a:lumMod val="75000"/>
                  </a:schemeClr>
                </a:solidFill>
                <a:latin typeface="Bahnschrift" panose="020B0502040204020203" pitchFamily="34" charset="0"/>
              </a:rPr>
              <a:t> Отчеты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082C7AD-F59B-4DA7-B5BF-6A7380A6F3E0}"/>
              </a:ext>
            </a:extLst>
          </p:cNvPr>
          <p:cNvSpPr txBox="1"/>
          <p:nvPr/>
        </p:nvSpPr>
        <p:spPr>
          <a:xfrm>
            <a:off x="8085505" y="4767184"/>
            <a:ext cx="84510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500" dirty="0">
                <a:solidFill>
                  <a:schemeClr val="accent1">
                    <a:lumMod val="75000"/>
                  </a:schemeClr>
                </a:solidFill>
                <a:latin typeface="Bahnschrift" panose="020B0502040204020203" pitchFamily="34" charset="0"/>
              </a:rPr>
              <a:t>Задачи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156445C-E47D-4227-8CA9-3AD4C9DD8DAC}"/>
              </a:ext>
            </a:extLst>
          </p:cNvPr>
          <p:cNvSpPr txBox="1"/>
          <p:nvPr/>
        </p:nvSpPr>
        <p:spPr>
          <a:xfrm>
            <a:off x="8022117" y="1945198"/>
            <a:ext cx="94086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500" dirty="0">
                <a:solidFill>
                  <a:schemeClr val="accent1">
                    <a:lumMod val="75000"/>
                  </a:schemeClr>
                </a:solidFill>
                <a:latin typeface="Bahnschrift" panose="020B0502040204020203" pitchFamily="34" charset="0"/>
              </a:rPr>
              <a:t> ОС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7B72E45-5B35-4CA6-8311-064AE936B785}"/>
              </a:ext>
            </a:extLst>
          </p:cNvPr>
          <p:cNvSpPr txBox="1"/>
          <p:nvPr/>
        </p:nvSpPr>
        <p:spPr>
          <a:xfrm>
            <a:off x="9656903" y="3338147"/>
            <a:ext cx="125386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500" dirty="0">
                <a:solidFill>
                  <a:schemeClr val="accent1">
                    <a:lumMod val="75000"/>
                  </a:schemeClr>
                </a:solidFill>
                <a:latin typeface="Bahnschrift" panose="020B0502040204020203" pitchFamily="34" charset="0"/>
              </a:rPr>
              <a:t>Сотрудники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02FB415-AB4C-45D4-B8A7-B68D81632A3A}"/>
              </a:ext>
            </a:extLst>
          </p:cNvPr>
          <p:cNvSpPr txBox="1"/>
          <p:nvPr/>
        </p:nvSpPr>
        <p:spPr>
          <a:xfrm>
            <a:off x="911025" y="2592979"/>
            <a:ext cx="416464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500" dirty="0">
                <a:solidFill>
                  <a:schemeClr val="bg2">
                    <a:lumMod val="25000"/>
                  </a:schemeClr>
                </a:solidFill>
                <a:latin typeface="Bahnschrift" panose="020B0502040204020203" pitchFamily="34" charset="0"/>
              </a:rPr>
              <a:t>Десктопная версия программного обеспечения занимается организаторской частью</a:t>
            </a:r>
            <a:r>
              <a:rPr lang="en-US" sz="2500" dirty="0">
                <a:solidFill>
                  <a:schemeClr val="bg2">
                    <a:lumMod val="25000"/>
                  </a:schemeClr>
                </a:solidFill>
                <a:latin typeface="Bahnschrift" panose="020B0502040204020203" pitchFamily="34" charset="0"/>
              </a:rPr>
              <a:t>.</a:t>
            </a:r>
            <a:r>
              <a:rPr lang="ru-RU" sz="2500" dirty="0">
                <a:solidFill>
                  <a:schemeClr val="bg2">
                    <a:lumMod val="25000"/>
                  </a:schemeClr>
                </a:solidFill>
                <a:latin typeface="Bahnschrift" panose="020B0502040204020203" pitchFamily="34" charset="0"/>
              </a:rPr>
              <a:t> </a:t>
            </a:r>
          </a:p>
        </p:txBody>
      </p:sp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44D2F787-2F1E-471E-8A6A-31C3552DAB7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136" y="5743964"/>
            <a:ext cx="1176518" cy="420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5260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23F59F02-15A7-4E0B-ABD6-B97347CBFBBB}"/>
              </a:ext>
            </a:extLst>
          </p:cNvPr>
          <p:cNvGrpSpPr/>
          <p:nvPr/>
        </p:nvGrpSpPr>
        <p:grpSpPr>
          <a:xfrm>
            <a:off x="2010110" y="1021080"/>
            <a:ext cx="2850871" cy="4815840"/>
            <a:chOff x="2095017" y="2175943"/>
            <a:chExt cx="2430683" cy="4316932"/>
          </a:xfrm>
          <a:effectLst>
            <a:outerShdw blurRad="609600" dist="190500" dir="7140000" sx="95000" sy="95000" algn="ctr" rotWithShape="0">
              <a:srgbClr val="000000">
                <a:alpha val="59000"/>
              </a:srgbClr>
            </a:outerShdw>
          </a:effectLst>
        </p:grpSpPr>
        <p:pic>
          <p:nvPicPr>
            <p:cNvPr id="5" name="Рисунок 4">
              <a:extLst>
                <a:ext uri="{FF2B5EF4-FFF2-40B4-BE49-F238E27FC236}">
                  <a16:creationId xmlns:a16="http://schemas.microsoft.com/office/drawing/2014/main" id="{F86C3DC8-8FE3-4D74-AA95-F15AA0CBD7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483" r="49836"/>
            <a:stretch/>
          </p:blipFill>
          <p:spPr>
            <a:xfrm>
              <a:off x="2095017" y="2175943"/>
              <a:ext cx="2430683" cy="4316932"/>
            </a:xfrm>
            <a:prstGeom prst="rect">
              <a:avLst/>
            </a:prstGeom>
          </p:spPr>
        </p:pic>
        <p:sp>
          <p:nvSpPr>
            <p:cNvPr id="7" name="Прямоугольник: скругленные углы 6">
              <a:extLst>
                <a:ext uri="{FF2B5EF4-FFF2-40B4-BE49-F238E27FC236}">
                  <a16:creationId xmlns:a16="http://schemas.microsoft.com/office/drawing/2014/main" id="{C2CF2804-A86E-4A8C-85B0-48AFCE2E40C2}"/>
                </a:ext>
              </a:extLst>
            </p:cNvPr>
            <p:cNvSpPr/>
            <p:nvPr/>
          </p:nvSpPr>
          <p:spPr>
            <a:xfrm>
              <a:off x="2395220" y="5463858"/>
              <a:ext cx="1863852" cy="79787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10" name="Рисунок 9" descr="Изображение выглядит как стол&#10;&#10;Автоматически созданное описание">
              <a:extLst>
                <a:ext uri="{FF2B5EF4-FFF2-40B4-BE49-F238E27FC236}">
                  <a16:creationId xmlns:a16="http://schemas.microsoft.com/office/drawing/2014/main" id="{95C7EDBA-089F-4559-8332-6814D5D5EE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82"/>
            <a:stretch/>
          </p:blipFill>
          <p:spPr>
            <a:xfrm>
              <a:off x="2395220" y="2474976"/>
              <a:ext cx="1863852" cy="3676904"/>
            </a:xfrm>
            <a:prstGeom prst="rect">
              <a:avLst/>
            </a:prstGeom>
          </p:spPr>
        </p:pic>
      </p:grpSp>
      <p:grpSp>
        <p:nvGrpSpPr>
          <p:cNvPr id="27" name="Группа 26">
            <a:extLst>
              <a:ext uri="{FF2B5EF4-FFF2-40B4-BE49-F238E27FC236}">
                <a16:creationId xmlns:a16="http://schemas.microsoft.com/office/drawing/2014/main" id="{667717F5-3CE4-4E7C-AB6E-9A09EDE845C7}"/>
              </a:ext>
            </a:extLst>
          </p:cNvPr>
          <p:cNvGrpSpPr/>
          <p:nvPr/>
        </p:nvGrpSpPr>
        <p:grpSpPr>
          <a:xfrm>
            <a:off x="5328827" y="860880"/>
            <a:ext cx="2850871" cy="958150"/>
            <a:chOff x="5368570" y="1148641"/>
            <a:chExt cx="2850871" cy="958150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63DDCDF-272C-4044-BD74-8C97F6652C0C}"/>
                </a:ext>
              </a:extLst>
            </p:cNvPr>
            <p:cNvSpPr txBox="1"/>
            <p:nvPr/>
          </p:nvSpPr>
          <p:spPr>
            <a:xfrm>
              <a:off x="5368570" y="1148641"/>
              <a:ext cx="2576550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3000" b="1" dirty="0">
                  <a:solidFill>
                    <a:schemeClr val="accent1">
                      <a:lumMod val="75000"/>
                    </a:schemeClr>
                  </a:solidFill>
                  <a:latin typeface="Bahnschrift" panose="020B0502040204020203" pitchFamily="34" charset="0"/>
                </a:rPr>
                <a:t>МОБИЛЬНОЕ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8AECD6A-2850-4181-BEF4-2A55190C79C4}"/>
                </a:ext>
              </a:extLst>
            </p:cNvPr>
            <p:cNvSpPr txBox="1"/>
            <p:nvPr/>
          </p:nvSpPr>
          <p:spPr>
            <a:xfrm>
              <a:off x="5368570" y="1552793"/>
              <a:ext cx="2850871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3000" b="1" dirty="0">
                  <a:latin typeface="Bahnschrift" panose="020B0502040204020203" pitchFamily="34" charset="0"/>
                </a:rPr>
                <a:t>ПРИЛОЖЕНИЕ</a:t>
              </a:r>
            </a:p>
          </p:txBody>
        </p:sp>
      </p:grpSp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28EC13E7-2755-489E-B86E-44E4FAFC6D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136" y="5743964"/>
            <a:ext cx="1176518" cy="42026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AEF30ABE-45FE-43B9-8CD6-796085D915A7}"/>
              </a:ext>
            </a:extLst>
          </p:cNvPr>
          <p:cNvSpPr txBox="1"/>
          <p:nvPr/>
        </p:nvSpPr>
        <p:spPr>
          <a:xfrm>
            <a:off x="5328827" y="2073337"/>
            <a:ext cx="535460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Полная синхронизация данных с Десктопным ПО</a:t>
            </a:r>
            <a:br>
              <a:rPr lang="ru-RU" dirty="0"/>
            </a:b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Гармоничная и оперативная работа с оборудованием</a:t>
            </a:r>
            <a:br>
              <a:rPr lang="ru-RU" dirty="0"/>
            </a:b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Закрепление и полный реестр основных средств </a:t>
            </a:r>
            <a:br>
              <a:rPr lang="ru-RU" dirty="0"/>
            </a:b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Минималистичный и понятный для восприятия интерфейс </a:t>
            </a:r>
          </a:p>
        </p:txBody>
      </p:sp>
    </p:spTree>
    <p:extLst>
      <p:ext uri="{BB962C8B-B14F-4D97-AF65-F5344CB8AC3E}">
        <p14:creationId xmlns:p14="http://schemas.microsoft.com/office/powerpoint/2010/main" val="24263922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F78923-0565-4A15-B649-F01E67B94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2888848" cy="1325563"/>
          </a:xfrm>
        </p:spPr>
        <p:txBody>
          <a:bodyPr/>
          <a:lstStyle/>
          <a:p>
            <a:r>
              <a:rPr lang="ru-RU" b="1" dirty="0">
                <a:solidFill>
                  <a:schemeClr val="accent1">
                    <a:lumMod val="75000"/>
                  </a:schemeClr>
                </a:solidFill>
                <a:latin typeface="Bahnschrift" panose="020B0502040204020203" pitchFamily="34" charset="0"/>
              </a:rPr>
              <a:t>КОНТРАСТ</a:t>
            </a:r>
          </a:p>
        </p:txBody>
      </p:sp>
      <p:pic>
        <p:nvPicPr>
          <p:cNvPr id="36" name="Рисунок 35">
            <a:extLst>
              <a:ext uri="{FF2B5EF4-FFF2-40B4-BE49-F238E27FC236}">
                <a16:creationId xmlns:a16="http://schemas.microsoft.com/office/drawing/2014/main" id="{5EF869E4-E778-42B2-8745-C4A301664F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136" y="5743964"/>
            <a:ext cx="1176518" cy="420265"/>
          </a:xfrm>
          <a:prstGeom prst="rect">
            <a:avLst/>
          </a:prstGeom>
        </p:spPr>
      </p:pic>
      <p:grpSp>
        <p:nvGrpSpPr>
          <p:cNvPr id="50" name="Группа 49">
            <a:extLst>
              <a:ext uri="{FF2B5EF4-FFF2-40B4-BE49-F238E27FC236}">
                <a16:creationId xmlns:a16="http://schemas.microsoft.com/office/drawing/2014/main" id="{074E072D-1A9C-4AD0-ACFA-08F2F0281BC7}"/>
              </a:ext>
            </a:extLst>
          </p:cNvPr>
          <p:cNvGrpSpPr/>
          <p:nvPr/>
        </p:nvGrpSpPr>
        <p:grpSpPr>
          <a:xfrm>
            <a:off x="1442629" y="1405463"/>
            <a:ext cx="9742020" cy="3864194"/>
            <a:chOff x="1435261" y="1211303"/>
            <a:chExt cx="9742020" cy="3864194"/>
          </a:xfrm>
        </p:grpSpPr>
        <p:pic>
          <p:nvPicPr>
            <p:cNvPr id="5" name="Рисунок 4">
              <a:extLst>
                <a:ext uri="{FF2B5EF4-FFF2-40B4-BE49-F238E27FC236}">
                  <a16:creationId xmlns:a16="http://schemas.microsoft.com/office/drawing/2014/main" id="{ED133A61-F50F-47D8-8589-474E4A9CBB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273478" y="1211304"/>
              <a:ext cx="479384" cy="479384"/>
            </a:xfrm>
            <a:prstGeom prst="rect">
              <a:avLst/>
            </a:prstGeom>
          </p:spPr>
        </p:pic>
        <p:pic>
          <p:nvPicPr>
            <p:cNvPr id="7" name="Рисунок 6">
              <a:extLst>
                <a:ext uri="{FF2B5EF4-FFF2-40B4-BE49-F238E27FC236}">
                  <a16:creationId xmlns:a16="http://schemas.microsoft.com/office/drawing/2014/main" id="{89D77F23-2833-4149-87B1-712C9A4ED36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137729" y="1211304"/>
              <a:ext cx="479384" cy="479384"/>
            </a:xfrm>
            <a:prstGeom prst="rect">
              <a:avLst/>
            </a:prstGeom>
          </p:spPr>
        </p:pic>
        <p:pic>
          <p:nvPicPr>
            <p:cNvPr id="11" name="Рисунок 10">
              <a:extLst>
                <a:ext uri="{FF2B5EF4-FFF2-40B4-BE49-F238E27FC236}">
                  <a16:creationId xmlns:a16="http://schemas.microsoft.com/office/drawing/2014/main" id="{A5EAD9DF-3E55-453B-9892-B19A7218AA5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001980" y="1211303"/>
              <a:ext cx="479385" cy="479385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FE43FC7-404C-4332-84FB-84D528E4B63C}"/>
                </a:ext>
              </a:extLst>
            </p:cNvPr>
            <p:cNvSpPr txBox="1"/>
            <p:nvPr/>
          </p:nvSpPr>
          <p:spPr>
            <a:xfrm>
              <a:off x="5835155" y="1690688"/>
              <a:ext cx="135602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1400" dirty="0">
                  <a:latin typeface="Bahnschrift" panose="020B0502040204020203" pitchFamily="34" charset="0"/>
                </a:rPr>
                <a:t>Классический учет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0356F38-AF6C-4E21-A5FC-C9EB7392DAFD}"/>
                </a:ext>
              </a:extLst>
            </p:cNvPr>
            <p:cNvSpPr txBox="1"/>
            <p:nvPr/>
          </p:nvSpPr>
          <p:spPr>
            <a:xfrm>
              <a:off x="7950862" y="1690688"/>
              <a:ext cx="85311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Bahnschrift" panose="020B0502040204020203" pitchFamily="34" charset="0"/>
                </a:rPr>
                <a:t>Barcode</a:t>
              </a:r>
              <a:endParaRPr lang="ru-RU" sz="1400" dirty="0">
                <a:latin typeface="Bahnschrift" panose="020B0502040204020203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37F5054-CA47-4981-8230-F86EB53C6423}"/>
                </a:ext>
              </a:extLst>
            </p:cNvPr>
            <p:cNvSpPr txBox="1"/>
            <p:nvPr/>
          </p:nvSpPr>
          <p:spPr>
            <a:xfrm>
              <a:off x="9956177" y="1690688"/>
              <a:ext cx="57099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Bahnschrift" panose="020B0502040204020203" pitchFamily="34" charset="0"/>
                </a:rPr>
                <a:t>RFID</a:t>
              </a:r>
              <a:endParaRPr lang="ru-RU" sz="1400" dirty="0">
                <a:latin typeface="Bahnschrift" panose="020B0502040204020203" pitchFamily="34" charset="0"/>
              </a:endParaRPr>
            </a:p>
          </p:txBody>
        </p:sp>
        <p:cxnSp>
          <p:nvCxnSpPr>
            <p:cNvPr id="16" name="Прямая соединительная линия 15">
              <a:extLst>
                <a:ext uri="{FF2B5EF4-FFF2-40B4-BE49-F238E27FC236}">
                  <a16:creationId xmlns:a16="http://schemas.microsoft.com/office/drawing/2014/main" id="{6175D35E-DA11-46EA-888D-787672CD8CDD}"/>
                </a:ext>
              </a:extLst>
            </p:cNvPr>
            <p:cNvCxnSpPr>
              <a:cxnSpLocks/>
            </p:cNvCxnSpPr>
            <p:nvPr/>
          </p:nvCxnSpPr>
          <p:spPr>
            <a:xfrm>
              <a:off x="1435261" y="2338086"/>
              <a:ext cx="9719160" cy="0"/>
            </a:xfrm>
            <a:prstGeom prst="line">
              <a:avLst/>
            </a:prstGeom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Прямая соединительная линия 18">
              <a:extLst>
                <a:ext uri="{FF2B5EF4-FFF2-40B4-BE49-F238E27FC236}">
                  <a16:creationId xmlns:a16="http://schemas.microsoft.com/office/drawing/2014/main" id="{7753EF97-122F-47A4-B82B-16A8F788165E}"/>
                </a:ext>
              </a:extLst>
            </p:cNvPr>
            <p:cNvCxnSpPr>
              <a:cxnSpLocks/>
            </p:cNvCxnSpPr>
            <p:nvPr/>
          </p:nvCxnSpPr>
          <p:spPr>
            <a:xfrm>
              <a:off x="1435261" y="3277564"/>
              <a:ext cx="9719160" cy="0"/>
            </a:xfrm>
            <a:prstGeom prst="line">
              <a:avLst/>
            </a:prstGeom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Прямая соединительная линия 19">
              <a:extLst>
                <a:ext uri="{FF2B5EF4-FFF2-40B4-BE49-F238E27FC236}">
                  <a16:creationId xmlns:a16="http://schemas.microsoft.com/office/drawing/2014/main" id="{23650B9D-68B2-4081-A623-A7E34616D801}"/>
                </a:ext>
              </a:extLst>
            </p:cNvPr>
            <p:cNvCxnSpPr>
              <a:cxnSpLocks/>
            </p:cNvCxnSpPr>
            <p:nvPr/>
          </p:nvCxnSpPr>
          <p:spPr>
            <a:xfrm>
              <a:off x="1435261" y="4170744"/>
              <a:ext cx="9719160" cy="19136"/>
            </a:xfrm>
            <a:prstGeom prst="line">
              <a:avLst/>
            </a:prstGeom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Прямая соединительная линия 20">
              <a:extLst>
                <a:ext uri="{FF2B5EF4-FFF2-40B4-BE49-F238E27FC236}">
                  <a16:creationId xmlns:a16="http://schemas.microsoft.com/office/drawing/2014/main" id="{0DEA672D-260A-4035-BDF6-539D01CF5B21}"/>
                </a:ext>
              </a:extLst>
            </p:cNvPr>
            <p:cNvCxnSpPr>
              <a:cxnSpLocks/>
            </p:cNvCxnSpPr>
            <p:nvPr/>
          </p:nvCxnSpPr>
          <p:spPr>
            <a:xfrm>
              <a:off x="1435261" y="5075497"/>
              <a:ext cx="9742020" cy="0"/>
            </a:xfrm>
            <a:prstGeom prst="line">
              <a:avLst/>
            </a:prstGeom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236DF5D-67FC-4DA2-B6B6-3CFEA076476F}"/>
                </a:ext>
              </a:extLst>
            </p:cNvPr>
            <p:cNvSpPr txBox="1"/>
            <p:nvPr/>
          </p:nvSpPr>
          <p:spPr>
            <a:xfrm>
              <a:off x="1435261" y="2663346"/>
              <a:ext cx="228460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1600" b="1" dirty="0">
                  <a:latin typeface="Bahnschrift" panose="020B0502040204020203" pitchFamily="34" charset="0"/>
                </a:rPr>
                <a:t>Человеческий фактор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0E63980-2014-4407-9EA7-4DFDD1C122DD}"/>
                </a:ext>
              </a:extLst>
            </p:cNvPr>
            <p:cNvSpPr txBox="1"/>
            <p:nvPr/>
          </p:nvSpPr>
          <p:spPr>
            <a:xfrm>
              <a:off x="1435261" y="3548014"/>
              <a:ext cx="78098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1600" b="1" dirty="0">
                  <a:latin typeface="Bahnschrift" panose="020B0502040204020203" pitchFamily="34" charset="0"/>
                </a:rPr>
                <a:t>Время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3A364D9-ED15-4347-A454-C8A5239BD727}"/>
                </a:ext>
              </a:extLst>
            </p:cNvPr>
            <p:cNvSpPr txBox="1"/>
            <p:nvPr/>
          </p:nvSpPr>
          <p:spPr>
            <a:xfrm>
              <a:off x="1435261" y="4322800"/>
              <a:ext cx="306815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600" b="1" dirty="0">
                  <a:latin typeface="Bahnschrift" panose="020B0502040204020203" pitchFamily="34" charset="0"/>
                </a:rPr>
                <a:t>Требуемое количество людей</a:t>
              </a:r>
              <a:br>
                <a:rPr lang="ru-RU" sz="1600" b="1" dirty="0">
                  <a:latin typeface="Bahnschrift" panose="020B0502040204020203" pitchFamily="34" charset="0"/>
                </a:rPr>
              </a:br>
              <a:r>
                <a:rPr lang="ru-RU" sz="1600" b="1" dirty="0">
                  <a:latin typeface="Bahnschrift" panose="020B0502040204020203" pitchFamily="34" charset="0"/>
                </a:rPr>
                <a:t>(на одну инвентаризацию)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AE77638-B9D4-4B2C-B03E-63D9E4208847}"/>
                </a:ext>
              </a:extLst>
            </p:cNvPr>
            <p:cNvSpPr txBox="1"/>
            <p:nvPr/>
          </p:nvSpPr>
          <p:spPr>
            <a:xfrm>
              <a:off x="5555893" y="2463291"/>
              <a:ext cx="1914551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1400" dirty="0">
                  <a:solidFill>
                    <a:schemeClr val="bg2">
                      <a:lumMod val="25000"/>
                    </a:schemeClr>
                  </a:solidFill>
                  <a:latin typeface="Sergoe UI"/>
                </a:rPr>
                <a:t>Держится только за счет человеческого фактора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F935586-C52C-427E-8D99-5630396B7AE6}"/>
                </a:ext>
              </a:extLst>
            </p:cNvPr>
            <p:cNvSpPr txBox="1"/>
            <p:nvPr/>
          </p:nvSpPr>
          <p:spPr>
            <a:xfrm>
              <a:off x="7568996" y="2463291"/>
              <a:ext cx="1676400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2">
                      <a:lumMod val="25000"/>
                    </a:schemeClr>
                  </a:solidFill>
                  <a:latin typeface="Sergoe UI"/>
                </a:rPr>
                <a:t>80% </a:t>
              </a:r>
              <a:r>
                <a:rPr lang="ru-RU" sz="1400" dirty="0">
                  <a:solidFill>
                    <a:schemeClr val="bg2">
                      <a:lumMod val="25000"/>
                    </a:schemeClr>
                  </a:solidFill>
                  <a:latin typeface="Sergoe UI"/>
                </a:rPr>
                <a:t>за счет человеческого фактора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8A88D18C-D484-45A0-867B-7CA428985EF0}"/>
                </a:ext>
              </a:extLst>
            </p:cNvPr>
            <p:cNvSpPr txBox="1"/>
            <p:nvPr/>
          </p:nvSpPr>
          <p:spPr>
            <a:xfrm>
              <a:off x="9343948" y="2438493"/>
              <a:ext cx="178978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1400" b="1" dirty="0">
                  <a:solidFill>
                    <a:schemeClr val="bg2">
                      <a:lumMod val="10000"/>
                    </a:schemeClr>
                  </a:solidFill>
                  <a:latin typeface="Sergoe UI"/>
                </a:rPr>
                <a:t>Минимальный человеческий фактор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C888FFB8-2D87-4C6C-9FD6-AA2EEFEFCEA3}"/>
                </a:ext>
              </a:extLst>
            </p:cNvPr>
            <p:cNvSpPr txBox="1"/>
            <p:nvPr/>
          </p:nvSpPr>
          <p:spPr>
            <a:xfrm>
              <a:off x="5905431" y="3579360"/>
              <a:ext cx="110094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ru-RU" sz="1400" dirty="0">
                  <a:solidFill>
                    <a:schemeClr val="bg2">
                      <a:lumMod val="25000"/>
                    </a:schemeClr>
                  </a:solidFill>
                  <a:latin typeface="Sergoe UI"/>
                </a:rPr>
                <a:t>3 - 4недели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71E2F5D-5D90-49DF-B12C-5892DD184B84}"/>
                </a:ext>
              </a:extLst>
            </p:cNvPr>
            <p:cNvSpPr txBox="1"/>
            <p:nvPr/>
          </p:nvSpPr>
          <p:spPr>
            <a:xfrm>
              <a:off x="7899413" y="3579360"/>
              <a:ext cx="113620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1400" dirty="0">
                  <a:solidFill>
                    <a:schemeClr val="bg2">
                      <a:lumMod val="25000"/>
                    </a:schemeClr>
                  </a:solidFill>
                  <a:latin typeface="Sergoe UI"/>
                </a:rPr>
                <a:t>1 – 2 недели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8721C973-0D0F-4AD0-92C7-DDD19D4C0ADE}"/>
                </a:ext>
              </a:extLst>
            </p:cNvPr>
            <p:cNvSpPr txBox="1"/>
            <p:nvPr/>
          </p:nvSpPr>
          <p:spPr>
            <a:xfrm>
              <a:off x="9804267" y="3583167"/>
              <a:ext cx="86914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ru-RU" sz="1400" b="1" dirty="0">
                  <a:solidFill>
                    <a:schemeClr val="bg2">
                      <a:lumMod val="10000"/>
                    </a:schemeClr>
                  </a:solidFill>
                </a:rPr>
                <a:t>1 – 2 дня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33D89E7-A256-479B-87F7-4A6A75C53119}"/>
                </a:ext>
              </a:extLst>
            </p:cNvPr>
            <p:cNvSpPr txBox="1"/>
            <p:nvPr/>
          </p:nvSpPr>
          <p:spPr>
            <a:xfrm>
              <a:off x="5649421" y="4462657"/>
              <a:ext cx="161296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1400" dirty="0">
                  <a:solidFill>
                    <a:schemeClr val="bg2">
                      <a:lumMod val="25000"/>
                    </a:schemeClr>
                  </a:solidFill>
                </a:rPr>
                <a:t>5-6 человек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7958EC15-0CE1-4AB0-A2E9-059CFF818537}"/>
                </a:ext>
              </a:extLst>
            </p:cNvPr>
            <p:cNvSpPr txBox="1"/>
            <p:nvPr/>
          </p:nvSpPr>
          <p:spPr>
            <a:xfrm>
              <a:off x="7899413" y="4461300"/>
              <a:ext cx="11948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1400" dirty="0">
                  <a:solidFill>
                    <a:schemeClr val="bg2">
                      <a:lumMod val="25000"/>
                    </a:schemeClr>
                  </a:solidFill>
                </a:rPr>
                <a:t>2 – 3 человек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C6836B5B-E66E-4C67-B84D-5B64F22CF4BD}"/>
                </a:ext>
              </a:extLst>
            </p:cNvPr>
            <p:cNvSpPr txBox="1"/>
            <p:nvPr/>
          </p:nvSpPr>
          <p:spPr>
            <a:xfrm>
              <a:off x="9813409" y="4461300"/>
              <a:ext cx="94320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14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Sergoe UI"/>
                </a:rPr>
                <a:t>1 человек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80858903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3374</TotalTime>
  <Words>247</Words>
  <Application>Microsoft Office PowerPoint</Application>
  <PresentationFormat>Широкоэкранный</PresentationFormat>
  <Paragraphs>66</Paragraphs>
  <Slides>10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9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20" baseType="lpstr">
      <vt:lpstr>Arial</vt:lpstr>
      <vt:lpstr>Bahnschrift</vt:lpstr>
      <vt:lpstr>Bahnschrift SemiCondensed</vt:lpstr>
      <vt:lpstr>Bahnshrift</vt:lpstr>
      <vt:lpstr>Calibri</vt:lpstr>
      <vt:lpstr>Calibri Light</vt:lpstr>
      <vt:lpstr>Gill Sans Nova</vt:lpstr>
      <vt:lpstr>Segoe UI Black</vt:lpstr>
      <vt:lpstr>Sergoe UI</vt:lpstr>
      <vt:lpstr>Тема Office</vt:lpstr>
      <vt:lpstr>Презентация PowerPoint</vt:lpstr>
      <vt:lpstr>RFID </vt:lpstr>
      <vt:lpstr>КОНТЕНТ</vt:lpstr>
      <vt:lpstr>RADIO FREQUENCY IDENTIFICATION</vt:lpstr>
      <vt:lpstr>МЕТКА</vt:lpstr>
      <vt:lpstr>READER </vt:lpstr>
      <vt:lpstr>Программное  Обеспечение (ПО)</vt:lpstr>
      <vt:lpstr>Презентация PowerPoint</vt:lpstr>
      <vt:lpstr>КОНТРАСТ</vt:lpstr>
      <vt:lpstr>КОНТАКТЫ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Ibratbek</dc:creator>
  <cp:lastModifiedBy>islommamatov2@gmail.com</cp:lastModifiedBy>
  <cp:revision>65</cp:revision>
  <dcterms:created xsi:type="dcterms:W3CDTF">2021-02-15T07:17:39Z</dcterms:created>
  <dcterms:modified xsi:type="dcterms:W3CDTF">2021-08-04T05:53:25Z</dcterms:modified>
</cp:coreProperties>
</file>